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2" r:id="rId3"/>
    <p:sldId id="278" r:id="rId4"/>
    <p:sldId id="264" r:id="rId5"/>
    <p:sldId id="283" r:id="rId6"/>
    <p:sldId id="275" r:id="rId7"/>
    <p:sldId id="279" r:id="rId8"/>
    <p:sldId id="266" r:id="rId9"/>
    <p:sldId id="282" r:id="rId10"/>
    <p:sldId id="268" r:id="rId11"/>
    <p:sldId id="257" r:id="rId12"/>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60"/>
  </p:normalViewPr>
  <p:slideViewPr>
    <p:cSldViewPr showGuide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240C89AE-DB69-4A39-BFFA-673A3120A3C5}" type="datetimeFigureOut">
              <a:rPr lang="en-ZA" smtClean="0"/>
              <a:t>2014/02/28</a:t>
            </a:fld>
            <a:endParaRPr lang="en-ZA"/>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260DFB8C-3D23-49C0-8722-48E1C50975AC}" type="slidenum">
              <a:rPr lang="en-ZA" smtClean="0"/>
              <a:t>‹#›</a:t>
            </a:fld>
            <a:endParaRPr lang="en-ZA"/>
          </a:p>
        </p:txBody>
      </p:sp>
    </p:spTree>
    <p:extLst>
      <p:ext uri="{BB962C8B-B14F-4D97-AF65-F5344CB8AC3E}">
        <p14:creationId xmlns:p14="http://schemas.microsoft.com/office/powerpoint/2010/main" val="2233005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942C9032-8303-4EB2-9D65-98B0E2297F07}" type="datetimeFigureOut">
              <a:rPr lang="en-ZA" smtClean="0"/>
              <a:t>2014/02/28</a:t>
            </a:fld>
            <a:endParaRPr lang="en-ZA"/>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FD762B1F-24FD-4C4D-B45A-3BEFC486B226}" type="slidenum">
              <a:rPr lang="en-ZA" smtClean="0"/>
              <a:t>‹#›</a:t>
            </a:fld>
            <a:endParaRPr lang="en-ZA"/>
          </a:p>
        </p:txBody>
      </p:sp>
    </p:spTree>
    <p:extLst>
      <p:ext uri="{BB962C8B-B14F-4D97-AF65-F5344CB8AC3E}">
        <p14:creationId xmlns:p14="http://schemas.microsoft.com/office/powerpoint/2010/main" val="1543891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b="1" kern="1200" dirty="0" smtClean="0">
                <a:solidFill>
                  <a:schemeClr val="tx1"/>
                </a:solidFill>
                <a:effectLst/>
                <a:latin typeface="+mn-lt"/>
                <a:ea typeface="+mn-ea"/>
                <a:cs typeface="+mn-cs"/>
              </a:rPr>
              <a:t>The need to build interactive capabilities (comment on issue</a:t>
            </a:r>
            <a:r>
              <a:rPr lang="en-GB" sz="1200" b="1" kern="1200" baseline="0" dirty="0" smtClean="0">
                <a:solidFill>
                  <a:schemeClr val="tx1"/>
                </a:solidFill>
                <a:effectLst/>
                <a:latin typeface="+mn-lt"/>
                <a:ea typeface="+mn-ea"/>
                <a:cs typeface="+mn-cs"/>
              </a:rPr>
              <a:t> of ‘HOW INSTITUTIONS INTERACT’ in SA context):</a:t>
            </a:r>
          </a:p>
          <a:p>
            <a:pPr>
              <a:lnSpc>
                <a:spcPct val="100000"/>
              </a:lnSpc>
            </a:pPr>
            <a:endParaRPr lang="en-ZA" sz="1200" kern="1200" dirty="0" smtClean="0">
              <a:solidFill>
                <a:schemeClr val="tx1"/>
              </a:solidFill>
              <a:effectLst/>
              <a:latin typeface="+mn-lt"/>
              <a:ea typeface="+mn-ea"/>
              <a:cs typeface="+mn-cs"/>
            </a:endParaRPr>
          </a:p>
          <a:p>
            <a:pPr marL="171450" indent="-171450">
              <a:lnSpc>
                <a:spcPct val="100000"/>
              </a:lnSpc>
              <a:buFont typeface="Arial" pitchFamily="34" charset="0"/>
              <a:buChar char="•"/>
            </a:pPr>
            <a:r>
              <a:rPr lang="en-GB" sz="1200" kern="1200" dirty="0" smtClean="0">
                <a:solidFill>
                  <a:schemeClr val="tx1"/>
                </a:solidFill>
                <a:effectLst/>
                <a:latin typeface="+mn-lt"/>
                <a:ea typeface="+mn-ea"/>
                <a:cs typeface="+mn-cs"/>
              </a:rPr>
              <a:t>Much of South Africa’s skills policy and architecture has been borrowed from developed countries. </a:t>
            </a:r>
            <a:endParaRPr lang="en-ZA" sz="1200" kern="1200" dirty="0" smtClean="0">
              <a:solidFill>
                <a:schemeClr val="tx1"/>
              </a:solidFill>
              <a:effectLst/>
              <a:latin typeface="+mn-lt"/>
              <a:ea typeface="+mn-ea"/>
              <a:cs typeface="+mn-cs"/>
            </a:endParaRPr>
          </a:p>
          <a:p>
            <a:pPr marL="171450" indent="-171450">
              <a:lnSpc>
                <a:spcPct val="100000"/>
              </a:lnSpc>
              <a:buFont typeface="Arial" pitchFamily="34" charset="0"/>
              <a:buChar char="•"/>
            </a:pPr>
            <a:r>
              <a:rPr lang="en-GB" sz="1200" kern="1200" dirty="0" smtClean="0">
                <a:solidFill>
                  <a:schemeClr val="tx1"/>
                </a:solidFill>
                <a:effectLst/>
                <a:latin typeface="+mn-lt"/>
                <a:ea typeface="+mn-ea"/>
                <a:cs typeface="+mn-cs"/>
              </a:rPr>
              <a:t>However, no imported model is guaranteed to yield results in the South African context.</a:t>
            </a:r>
            <a:endParaRPr lang="en-ZA" sz="1200" kern="1200" dirty="0" smtClean="0">
              <a:solidFill>
                <a:schemeClr val="tx1"/>
              </a:solidFill>
              <a:effectLst/>
              <a:latin typeface="+mn-lt"/>
              <a:ea typeface="+mn-ea"/>
              <a:cs typeface="+mn-cs"/>
            </a:endParaRPr>
          </a:p>
          <a:p>
            <a:pPr marL="171450" indent="-171450">
              <a:lnSpc>
                <a:spcPct val="100000"/>
              </a:lnSpc>
              <a:buFont typeface="Arial" pitchFamily="34" charset="0"/>
              <a:buChar char="•"/>
            </a:pPr>
            <a:r>
              <a:rPr lang="en-GB" sz="1200" kern="1200" dirty="0" smtClean="0">
                <a:solidFill>
                  <a:schemeClr val="tx1"/>
                </a:solidFill>
                <a:effectLst/>
                <a:latin typeface="+mn-lt"/>
                <a:ea typeface="+mn-ea"/>
                <a:cs typeface="+mn-cs"/>
              </a:rPr>
              <a:t>We need a context-specific SA evidence to understand interactions, organisational strategies, and blockages and gaps, in order to identify how to enhance institutional interactive capabilities.</a:t>
            </a:r>
            <a:endParaRPr lang="en-ZA" sz="1200" kern="1200" dirty="0" smtClean="0">
              <a:solidFill>
                <a:schemeClr val="tx1"/>
              </a:solidFill>
              <a:effectLst/>
              <a:latin typeface="+mn-lt"/>
              <a:ea typeface="+mn-ea"/>
              <a:cs typeface="+mn-cs"/>
            </a:endParaRPr>
          </a:p>
          <a:p>
            <a:pPr>
              <a:lnSpc>
                <a:spcPct val="100000"/>
              </a:lnSpc>
            </a:pPr>
            <a:endParaRPr lang="en-US" sz="1200" dirty="0" smtClean="0"/>
          </a:p>
          <a:p>
            <a:pPr>
              <a:lnSpc>
                <a:spcPct val="100000"/>
              </a:lnSpc>
            </a:pPr>
            <a:r>
              <a:rPr lang="en-US" b="1" dirty="0" smtClean="0"/>
              <a:t>Issue related to SA CONTEXT:</a:t>
            </a:r>
            <a:endParaRPr lang="en-US" sz="1200" b="1" dirty="0" smtClean="0"/>
          </a:p>
          <a:p>
            <a:pPr marL="171450" indent="-171450" algn="just">
              <a:lnSpc>
                <a:spcPct val="100000"/>
              </a:lnSpc>
              <a:spcBef>
                <a:spcPts val="0"/>
              </a:spcBef>
              <a:buFont typeface="Arial" pitchFamily="34" charset="0"/>
              <a:buChar char="•"/>
            </a:pPr>
            <a:r>
              <a:rPr lang="en-ZA" sz="1200" i="1" dirty="0" smtClean="0"/>
              <a:t>Do </a:t>
            </a:r>
            <a:r>
              <a:rPr lang="en-ZA" sz="1200" i="1" baseline="0" dirty="0" smtClean="0"/>
              <a:t>post school E&amp;T institutions </a:t>
            </a:r>
            <a:r>
              <a:rPr lang="en-ZA" sz="1200" i="1" dirty="0" smtClean="0"/>
              <a:t>have the will, matching expertise and capabilities to meet changing skills demands?</a:t>
            </a:r>
          </a:p>
          <a:p>
            <a:pPr marL="171450" indent="-171450" algn="just">
              <a:lnSpc>
                <a:spcPct val="100000"/>
              </a:lnSpc>
              <a:spcBef>
                <a:spcPts val="0"/>
              </a:spcBef>
              <a:buFont typeface="Arial" pitchFamily="34" charset="0"/>
              <a:buChar char="•"/>
            </a:pPr>
            <a:r>
              <a:rPr lang="en-ZA" sz="1200" dirty="0" smtClean="0"/>
              <a:t>Organisations with distinct historical trajectories respond in diverse ways to government policy and market imperatives</a:t>
            </a:r>
          </a:p>
          <a:p>
            <a:pPr algn="just">
              <a:lnSpc>
                <a:spcPct val="100000"/>
              </a:lnSpc>
              <a:spcBef>
                <a:spcPts val="0"/>
              </a:spcBef>
              <a:buFont typeface="Symbol"/>
              <a:buChar char="Þ"/>
            </a:pPr>
            <a:r>
              <a:rPr lang="en-ZA" sz="1200" dirty="0" smtClean="0"/>
              <a:t>We need to understanding how E&amp;T organisations interact with firms and labour market intermediaries to shape their core activities, in order to identify appropriate </a:t>
            </a:r>
            <a:r>
              <a:rPr lang="en-ZA" sz="1200" b="1" dirty="0" smtClean="0"/>
              <a:t>change</a:t>
            </a:r>
            <a:r>
              <a:rPr lang="en-ZA" sz="1200" dirty="0" smtClean="0"/>
              <a:t> mechanisms </a:t>
            </a:r>
          </a:p>
          <a:p>
            <a:pPr algn="just">
              <a:lnSpc>
                <a:spcPct val="100000"/>
              </a:lnSpc>
              <a:spcBef>
                <a:spcPts val="0"/>
              </a:spcBef>
              <a:buFont typeface="Symbol"/>
              <a:buChar char="Þ"/>
            </a:pPr>
            <a:r>
              <a:rPr lang="en-ZA" sz="1200" dirty="0" smtClean="0"/>
              <a:t>Systemic knowledge to direct funding and interventions where DHET can have leverage</a:t>
            </a:r>
          </a:p>
          <a:p>
            <a:endParaRPr lang="en-ZA" sz="1200" dirty="0"/>
          </a:p>
        </p:txBody>
      </p:sp>
      <p:sp>
        <p:nvSpPr>
          <p:cNvPr id="4" name="Slide Number Placeholder 3"/>
          <p:cNvSpPr>
            <a:spLocks noGrp="1"/>
          </p:cNvSpPr>
          <p:nvPr>
            <p:ph type="sldNum" sz="quarter" idx="10"/>
          </p:nvPr>
        </p:nvSpPr>
        <p:spPr/>
        <p:txBody>
          <a:bodyPr/>
          <a:lstStyle/>
          <a:p>
            <a:fld id="{2200AFEE-CD99-4CD0-B4D8-8640BACD48F8}" type="slidenum">
              <a:rPr lang="en-ZA" smtClean="0"/>
              <a:t>2</a:t>
            </a:fld>
            <a:endParaRPr lang="en-ZA" dirty="0"/>
          </a:p>
        </p:txBody>
      </p:sp>
    </p:spTree>
    <p:extLst>
      <p:ext uri="{BB962C8B-B14F-4D97-AF65-F5344CB8AC3E}">
        <p14:creationId xmlns:p14="http://schemas.microsoft.com/office/powerpoint/2010/main" val="2557234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[AFTER</a:t>
            </a:r>
            <a:r>
              <a:rPr lang="en-GB" b="1" baseline="0" dirty="0" smtClean="0"/>
              <a:t> THEORETICAL STANCE]:</a:t>
            </a:r>
            <a:endParaRPr lang="en-GB" b="1" dirty="0" smtClean="0"/>
          </a:p>
          <a:p>
            <a:pPr marL="0" indent="0">
              <a:buNone/>
            </a:pPr>
            <a:r>
              <a:rPr lang="en-US" b="1" dirty="0" smtClean="0"/>
              <a:t>Aims: </a:t>
            </a:r>
          </a:p>
          <a:p>
            <a:pPr marL="342900" indent="-342900">
              <a:buFont typeface="Arial" pitchFamily="34" charset="0"/>
              <a:buChar char="•"/>
            </a:pPr>
            <a:r>
              <a:rPr lang="en-US" dirty="0" smtClean="0"/>
              <a:t>Move beyond static and</a:t>
            </a:r>
            <a:r>
              <a:rPr lang="en-US" baseline="0" dirty="0" smtClean="0"/>
              <a:t> quantitative </a:t>
            </a:r>
            <a:r>
              <a:rPr lang="en-US" dirty="0" smtClean="0"/>
              <a:t>conceptions of supply and demand side matching </a:t>
            </a:r>
          </a:p>
          <a:p>
            <a:pPr marL="342900" indent="-342900">
              <a:buFont typeface="Arial" pitchFamily="34" charset="0"/>
              <a:buChar char="•"/>
            </a:pPr>
            <a:r>
              <a:rPr lang="en-US" dirty="0" smtClean="0"/>
              <a:t>Complement this with dynamic and systemic analysis based on innovation systems theory</a:t>
            </a:r>
          </a:p>
          <a:p>
            <a:pPr marL="342900" indent="-342900">
              <a:buFont typeface="Arial" pitchFamily="34" charset="0"/>
              <a:buChar char="•"/>
            </a:pPr>
            <a:r>
              <a:rPr lang="en-US" dirty="0" smtClean="0"/>
              <a:t>Analysis of skills needs for technological upgrading and innovation – inherent</a:t>
            </a:r>
            <a:r>
              <a:rPr lang="en-US" baseline="0" dirty="0" smtClean="0"/>
              <a:t> link between innovation and skills development</a:t>
            </a:r>
            <a:endParaRPr lang="en-US" dirty="0" smtClean="0"/>
          </a:p>
          <a:p>
            <a:pPr marL="342900" indent="-342900">
              <a:buFont typeface="Arial" pitchFamily="34" charset="0"/>
              <a:buChar char="•"/>
            </a:pPr>
            <a:r>
              <a:rPr lang="en-US" dirty="0" smtClean="0"/>
              <a:t>Analysis of E&amp;T systems’ </a:t>
            </a:r>
            <a:r>
              <a:rPr lang="en-ZA" dirty="0" smtClean="0"/>
              <a:t>interactive</a:t>
            </a:r>
            <a:r>
              <a:rPr lang="en-ZA" baseline="0" dirty="0" smtClean="0"/>
              <a:t> capabilities</a:t>
            </a:r>
            <a:endParaRPr lang="en-ZA" dirty="0" smtClean="0"/>
          </a:p>
          <a:p>
            <a:pPr marL="342900" indent="-342900">
              <a:buFont typeface="Arial" pitchFamily="34" charset="0"/>
              <a:buChar char="•"/>
            </a:pPr>
            <a:r>
              <a:rPr lang="en-US" dirty="0" smtClean="0"/>
              <a:t>Mapping</a:t>
            </a:r>
            <a:r>
              <a:rPr lang="en-US" baseline="0" dirty="0" smtClean="0"/>
              <a:t> </a:t>
            </a:r>
            <a:r>
              <a:rPr lang="en-US" dirty="0" err="1" smtClean="0"/>
              <a:t>Sectoral</a:t>
            </a:r>
            <a:r>
              <a:rPr lang="en-US" dirty="0" smtClean="0"/>
              <a:t> Innovation Systems (SIS)</a:t>
            </a:r>
          </a:p>
          <a:p>
            <a:pPr marL="171450" lvl="0" indent="-171450">
              <a:buFont typeface="Arial" pitchFamily="34" charset="0"/>
              <a:buChar char="•"/>
            </a:pPr>
            <a:r>
              <a:rPr lang="en-US" dirty="0" smtClean="0"/>
              <a:t>    Understanding</a:t>
            </a:r>
            <a:r>
              <a:rPr lang="en-US" baseline="0" dirty="0" smtClean="0"/>
              <a:t> a</a:t>
            </a:r>
            <a:r>
              <a:rPr lang="en-US" dirty="0" smtClean="0"/>
              <a:t>lignment in the SIS</a:t>
            </a:r>
          </a:p>
          <a:p>
            <a:endParaRPr lang="en-GB" b="1" dirty="0" smtClean="0"/>
          </a:p>
          <a:p>
            <a:endParaRPr lang="en-GB" b="1" dirty="0" smtClean="0"/>
          </a:p>
          <a:p>
            <a:r>
              <a:rPr lang="en-GB" b="1" dirty="0" smtClean="0"/>
              <a:t>[IDENTIFY</a:t>
            </a:r>
            <a:r>
              <a:rPr lang="en-GB" b="1" baseline="0" dirty="0" smtClean="0"/>
              <a:t> </a:t>
            </a:r>
            <a:r>
              <a:rPr lang="en-GB" b="1" dirty="0" smtClean="0"/>
              <a:t>OPPORTUNITIES FOR IMPROVED</a:t>
            </a:r>
            <a:r>
              <a:rPr lang="en-GB" b="1" baseline="0" dirty="0" smtClean="0"/>
              <a:t> INTERACTION:]</a:t>
            </a:r>
          </a:p>
          <a:p>
            <a:endParaRPr lang="en-GB" b="1" dirty="0" smtClean="0"/>
          </a:p>
          <a:p>
            <a:pPr marL="171450" indent="-171450" algn="just">
              <a:buFont typeface="Arial" pitchFamily="34" charset="0"/>
              <a:buChar char="•"/>
            </a:pPr>
            <a:r>
              <a:rPr lang="en-GB" dirty="0" smtClean="0"/>
              <a:t>By studying  these interactions, we aim to highlight potential gaps, bottlenecks and areas for intervention. This is where this approach has significant policy application.</a:t>
            </a:r>
          </a:p>
          <a:p>
            <a:pPr marL="171450" indent="-171450" algn="just">
              <a:buFont typeface="Arial" pitchFamily="34" charset="0"/>
              <a:buChar char="•"/>
            </a:pPr>
            <a:endParaRPr lang="en-ZA" dirty="0" smtClean="0"/>
          </a:p>
          <a:p>
            <a:pPr marL="171450" indent="-171450" algn="just">
              <a:buFont typeface="Arial" pitchFamily="34" charset="0"/>
              <a:buChar char="•"/>
            </a:pPr>
            <a:r>
              <a:rPr lang="en-GB" dirty="0" smtClean="0"/>
              <a:t>For example, we could  identify incentives, mechanisms and interventions that will encourage education and training organisations and industry to work together more effectively, to mutual benefit and to address national skills priorities</a:t>
            </a:r>
            <a:endParaRPr lang="en-ZA" dirty="0" smtClean="0"/>
          </a:p>
          <a:p>
            <a:endParaRPr lang="en-ZA" dirty="0"/>
          </a:p>
        </p:txBody>
      </p:sp>
      <p:sp>
        <p:nvSpPr>
          <p:cNvPr id="4" name="Slide Number Placeholder 3"/>
          <p:cNvSpPr>
            <a:spLocks noGrp="1"/>
          </p:cNvSpPr>
          <p:nvPr>
            <p:ph type="sldNum" sz="quarter" idx="10"/>
          </p:nvPr>
        </p:nvSpPr>
        <p:spPr/>
        <p:txBody>
          <a:bodyPr/>
          <a:lstStyle/>
          <a:p>
            <a:fld id="{2200AFEE-CD99-4CD0-B4D8-8640BACD48F8}" type="slidenum">
              <a:rPr lang="en-ZA" smtClean="0"/>
              <a:t>4</a:t>
            </a:fld>
            <a:endParaRPr lang="en-ZA" dirty="0"/>
          </a:p>
        </p:txBody>
      </p:sp>
    </p:spTree>
    <p:extLst>
      <p:ext uri="{BB962C8B-B14F-4D97-AF65-F5344CB8AC3E}">
        <p14:creationId xmlns:p14="http://schemas.microsoft.com/office/powerpoint/2010/main" val="1385228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ASTRONOMY / SKA SIS:</a:t>
            </a:r>
          </a:p>
          <a:p>
            <a:endParaRPr lang="en-US" dirty="0" smtClean="0"/>
          </a:p>
          <a:p>
            <a:pPr marL="171450" indent="-171450">
              <a:buFont typeface="Arial" pitchFamily="34" charset="0"/>
              <a:buChar char="•"/>
            </a:pPr>
            <a:r>
              <a:rPr lang="en-US" dirty="0" smtClean="0"/>
              <a:t>Intensively networked</a:t>
            </a:r>
          </a:p>
          <a:p>
            <a:pPr marL="171450" indent="-171450">
              <a:buFont typeface="Arial" pitchFamily="34" charset="0"/>
              <a:buChar char="•"/>
            </a:pPr>
            <a:r>
              <a:rPr lang="en-US" dirty="0" smtClean="0"/>
              <a:t>High tech</a:t>
            </a:r>
          </a:p>
          <a:p>
            <a:pPr marL="171450" indent="-171450">
              <a:buFont typeface="Arial" pitchFamily="34" charset="0"/>
              <a:buChar char="•"/>
            </a:pPr>
            <a:r>
              <a:rPr lang="en-US" dirty="0" smtClean="0"/>
              <a:t>Big science</a:t>
            </a:r>
          </a:p>
          <a:p>
            <a:pPr marL="171450" indent="-171450">
              <a:buFont typeface="Arial" pitchFamily="34" charset="0"/>
              <a:buChar char="•"/>
            </a:pPr>
            <a:r>
              <a:rPr lang="en-US" dirty="0" smtClean="0"/>
              <a:t>Apex = public science facilities but pyramid = firms (differs from other sectors)</a:t>
            </a:r>
          </a:p>
          <a:p>
            <a:pPr marL="171450" indent="-171450">
              <a:buFont typeface="Arial" pitchFamily="34" charset="0"/>
              <a:buChar char="•"/>
            </a:pPr>
            <a:r>
              <a:rPr lang="en-US" dirty="0" smtClean="0"/>
              <a:t>GIN structure – multiple stacked and overlapping GINS drawing on local and global skills</a:t>
            </a:r>
          </a:p>
          <a:p>
            <a:pPr marL="171450" indent="-171450">
              <a:buFont typeface="Arial" pitchFamily="34" charset="0"/>
              <a:buChar char="•"/>
            </a:pPr>
            <a:r>
              <a:rPr lang="en-US" dirty="0" smtClean="0"/>
              <a:t>Example of a structured and well-funded skills planning strategy - &gt; co-ordinated efforts to match skills demand and skills supply</a:t>
            </a:r>
          </a:p>
          <a:p>
            <a:pPr marL="171450" indent="-171450">
              <a:buFont typeface="Arial" pitchFamily="34" charset="0"/>
              <a:buChar char="•"/>
            </a:pPr>
            <a:r>
              <a:rPr lang="en-US" dirty="0" smtClean="0"/>
              <a:t>EMPRICAL QUESTION: E.g. DST/NRF funding, SKA funding &gt; how was this planned and directed and what were the effects of this?</a:t>
            </a:r>
          </a:p>
          <a:p>
            <a:pPr marL="171450" indent="-171450">
              <a:buFont typeface="Arial" pitchFamily="34" charset="0"/>
              <a:buChar char="•"/>
            </a:pPr>
            <a:r>
              <a:rPr lang="en-US" dirty="0" smtClean="0"/>
              <a:t>Some degree of success (SKA, SALT, </a:t>
            </a:r>
            <a:r>
              <a:rPr lang="en-US" dirty="0" err="1" smtClean="0"/>
              <a:t>etc</a:t>
            </a:r>
            <a:r>
              <a:rPr lang="en-US" dirty="0" smtClean="0"/>
              <a:t>)</a:t>
            </a:r>
          </a:p>
          <a:p>
            <a:pPr marL="171450" indent="-171450">
              <a:buFont typeface="Arial" pitchFamily="34" charset="0"/>
              <a:buChar char="•"/>
            </a:pPr>
            <a:r>
              <a:rPr lang="en-US" i="1" dirty="0" smtClean="0"/>
              <a:t>What can we learn from this?</a:t>
            </a:r>
          </a:p>
          <a:p>
            <a:pPr marL="171450" indent="-171450">
              <a:buFont typeface="Arial" pitchFamily="34" charset="0"/>
              <a:buChar char="•"/>
            </a:pPr>
            <a:endParaRPr lang="en-US" dirty="0"/>
          </a:p>
          <a:p>
            <a:pPr marL="171450" indent="-171450">
              <a:buFont typeface="Arial" pitchFamily="34" charset="0"/>
              <a:buChar char="•"/>
            </a:pPr>
            <a:endParaRPr lang="en-US" dirty="0" smtClean="0"/>
          </a:p>
          <a:p>
            <a:endParaRPr lang="en-US" dirty="0"/>
          </a:p>
          <a:p>
            <a:endParaRPr lang="en-ZA" dirty="0"/>
          </a:p>
        </p:txBody>
      </p:sp>
      <p:sp>
        <p:nvSpPr>
          <p:cNvPr id="4" name="Slide Number Placeholder 3"/>
          <p:cNvSpPr>
            <a:spLocks noGrp="1"/>
          </p:cNvSpPr>
          <p:nvPr>
            <p:ph type="sldNum" sz="quarter" idx="10"/>
          </p:nvPr>
        </p:nvSpPr>
        <p:spPr/>
        <p:txBody>
          <a:bodyPr/>
          <a:lstStyle/>
          <a:p>
            <a:fld id="{2200AFEE-CD99-4CD0-B4D8-8640BACD48F8}" type="slidenum">
              <a:rPr lang="en-ZA" smtClean="0"/>
              <a:t>8</a:t>
            </a:fld>
            <a:endParaRPr lang="en-ZA" dirty="0"/>
          </a:p>
        </p:txBody>
      </p:sp>
    </p:spTree>
    <p:extLst>
      <p:ext uri="{BB962C8B-B14F-4D97-AF65-F5344CB8AC3E}">
        <p14:creationId xmlns:p14="http://schemas.microsoft.com/office/powerpoint/2010/main" val="2888454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200AFEE-CD99-4CD0-B4D8-8640BACD48F8}" type="slidenum">
              <a:rPr lang="en-ZA" smtClean="0"/>
              <a:t>10</a:t>
            </a:fld>
            <a:endParaRPr lang="en-ZA" dirty="0"/>
          </a:p>
        </p:txBody>
      </p:sp>
    </p:spTree>
    <p:extLst>
      <p:ext uri="{BB962C8B-B14F-4D97-AF65-F5344CB8AC3E}">
        <p14:creationId xmlns:p14="http://schemas.microsoft.com/office/powerpoint/2010/main" val="2086954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A42D6B-9E0C-4F7F-916D-3E19681E89B1}"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42D6B-9E0C-4F7F-916D-3E19681E89B1}"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42D6B-9E0C-4F7F-916D-3E19681E89B1}"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5029200"/>
          </a:xfr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banner.jpg"/>
          <p:cNvPicPr>
            <a:picLocks noChangeAspect="1"/>
          </p:cNvPicPr>
          <p:nvPr/>
        </p:nvPicPr>
        <p:blipFill>
          <a:blip r:embed="rId2" cstate="print"/>
          <a:stretch>
            <a:fillRect/>
          </a:stretch>
        </p:blipFill>
        <p:spPr>
          <a:xfrm>
            <a:off x="6928433" y="152400"/>
            <a:ext cx="2367967" cy="990600"/>
          </a:xfrm>
          <a:prstGeom prst="rect">
            <a:avLst/>
          </a:prstGeom>
        </p:spPr>
      </p:pic>
      <p:pic>
        <p:nvPicPr>
          <p:cNvPr id="5" name="Picture 4" descr="banner.jpg"/>
          <p:cNvPicPr>
            <a:picLocks noChangeAspect="1"/>
          </p:cNvPicPr>
          <p:nvPr userDrawn="1"/>
        </p:nvPicPr>
        <p:blipFill>
          <a:blip r:embed="rId2" cstate="print"/>
          <a:stretch>
            <a:fillRect/>
          </a:stretch>
        </p:blipFill>
        <p:spPr>
          <a:xfrm>
            <a:off x="6928433" y="152400"/>
            <a:ext cx="2367967" cy="990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A42D6B-9E0C-4F7F-916D-3E19681E89B1}"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A42D6B-9E0C-4F7F-916D-3E19681E89B1}"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A42D6B-9E0C-4F7F-916D-3E19681E89B1}" type="datetimeFigureOut">
              <a:rPr lang="en-US" smtClean="0"/>
              <a:pPr/>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A42D6B-9E0C-4F7F-916D-3E19681E89B1}"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42D6B-9E0C-4F7F-916D-3E19681E89B1}" type="datetimeFigureOut">
              <a:rPr lang="en-US" smtClean="0"/>
              <a:pPr/>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42D6B-9E0C-4F7F-916D-3E19681E89B1}"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42D6B-9E0C-4F7F-916D-3E19681E89B1}"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86714-2C78-41F1-876F-A7D16455DF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42D6B-9E0C-4F7F-916D-3E19681E89B1}" type="datetimeFigureOut">
              <a:rPr lang="en-US" smtClean="0"/>
              <a:pPr/>
              <a:t>2/28/2014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86714-2C78-41F1-876F-A7D16455DF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gkruss@hsrc.ac.za" TargetMode="Externa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hyperlink" Target="mailto:tfraser@hsrc.ac.za" TargetMode="External"/><Relationship Id="rId5" Type="http://schemas.openxmlformats.org/officeDocument/2006/relationships/hyperlink" Target="mailto:mgastrow@hsrc.ac.za" TargetMode="External"/><Relationship Id="rId4" Type="http://schemas.openxmlformats.org/officeDocument/2006/relationships/hyperlink" Target="mailto:ipetersen@hsrc.ac.z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t="6000" r="3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124200"/>
            <a:ext cx="7772400" cy="1752600"/>
          </a:xfrm>
        </p:spPr>
        <p:txBody>
          <a:bodyPr>
            <a:normAutofit fontScale="90000"/>
          </a:bodyPr>
          <a:lstStyle/>
          <a:p>
            <a:pPr algn="l"/>
            <a:r>
              <a:rPr lang="en-ZA" dirty="0"/>
              <a:t>Analysing skills demand and supply in </a:t>
            </a:r>
            <a:r>
              <a:rPr lang="en-ZA" dirty="0" err="1"/>
              <a:t>sectoral</a:t>
            </a:r>
            <a:r>
              <a:rPr lang="en-ZA" dirty="0"/>
              <a:t> systems: </a:t>
            </a:r>
            <a:r>
              <a:rPr lang="en-ZA" dirty="0" smtClean="0"/>
              <a:t/>
            </a:r>
            <a:br>
              <a:rPr lang="en-ZA" dirty="0" smtClean="0"/>
            </a:br>
            <a:r>
              <a:rPr lang="en-ZA" dirty="0" smtClean="0"/>
              <a:t>a </a:t>
            </a:r>
            <a:r>
              <a:rPr lang="en-ZA" dirty="0"/>
              <a:t>tentative </a:t>
            </a:r>
            <a:r>
              <a:rPr lang="en-ZA" dirty="0" smtClean="0"/>
              <a:t>framework </a:t>
            </a:r>
            <a:endParaRPr lang="en-US" dirty="0"/>
          </a:p>
        </p:txBody>
      </p:sp>
      <p:sp>
        <p:nvSpPr>
          <p:cNvPr id="8" name="Subtitle 2"/>
          <p:cNvSpPr txBox="1">
            <a:spLocks/>
          </p:cNvSpPr>
          <p:nvPr/>
        </p:nvSpPr>
        <p:spPr>
          <a:xfrm>
            <a:off x="838200" y="5293818"/>
            <a:ext cx="7696200" cy="649782"/>
          </a:xfrm>
          <a:prstGeom prst="rect">
            <a:avLst/>
          </a:prstGeom>
        </p:spPr>
        <p:txBody>
          <a:bodyPr vert="horz" lIns="91440" tIns="45720" rIns="91440" bIns="45720" rtlCol="0">
            <a:normAutofit lnSpcReduction="10000"/>
          </a:bodyPr>
          <a:lstStyle/>
          <a:p>
            <a:r>
              <a:rPr lang="en-ZA" sz="2000" b="1" dirty="0" smtClean="0"/>
              <a:t>LMIP-HSRC seminar</a:t>
            </a:r>
            <a:endParaRPr lang="en-ZA" sz="2000" b="1" dirty="0"/>
          </a:p>
          <a:p>
            <a:r>
              <a:rPr lang="en-ZA" sz="2000" b="1" dirty="0" smtClean="0"/>
              <a:t>27 </a:t>
            </a:r>
            <a:r>
              <a:rPr lang="en-ZA" sz="2000" b="1" dirty="0"/>
              <a:t>February 2014</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8" descr="LMIP_Primary Logo.png"/>
          <p:cNvPicPr>
            <a:picLocks noChangeAspect="1"/>
          </p:cNvPicPr>
          <p:nvPr/>
        </p:nvPicPr>
        <p:blipFill>
          <a:blip r:embed="rId3" cstate="print"/>
          <a:stretch>
            <a:fillRect/>
          </a:stretch>
        </p:blipFill>
        <p:spPr>
          <a:xfrm>
            <a:off x="4648200" y="1719688"/>
            <a:ext cx="2819400" cy="11759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ZA" dirty="0" smtClean="0"/>
              <a:t>Approach of benefit to a sector / SETA</a:t>
            </a:r>
            <a:endParaRPr lang="en-ZA" dirty="0"/>
          </a:p>
        </p:txBody>
      </p:sp>
      <p:sp>
        <p:nvSpPr>
          <p:cNvPr id="3" name="Content Placeholder 2"/>
          <p:cNvSpPr>
            <a:spLocks noGrp="1"/>
          </p:cNvSpPr>
          <p:nvPr>
            <p:ph idx="1"/>
          </p:nvPr>
        </p:nvSpPr>
        <p:spPr>
          <a:xfrm>
            <a:off x="467544" y="1268760"/>
            <a:ext cx="8229600" cy="5360639"/>
          </a:xfrm>
        </p:spPr>
        <p:txBody>
          <a:bodyPr>
            <a:normAutofit fontScale="92500" lnSpcReduction="20000"/>
          </a:bodyPr>
          <a:lstStyle/>
          <a:p>
            <a:pPr>
              <a:lnSpc>
                <a:spcPct val="125000"/>
              </a:lnSpc>
              <a:spcBef>
                <a:spcPts val="0"/>
              </a:spcBef>
            </a:pPr>
            <a:endParaRPr lang="en-US" dirty="0" smtClean="0"/>
          </a:p>
          <a:p>
            <a:pPr>
              <a:lnSpc>
                <a:spcPct val="125000"/>
              </a:lnSpc>
              <a:spcBef>
                <a:spcPts val="0"/>
              </a:spcBef>
            </a:pPr>
            <a:r>
              <a:rPr lang="en-US" dirty="0" smtClean="0"/>
              <a:t>Package the research design and instruments for use by SETAs to </a:t>
            </a:r>
            <a:r>
              <a:rPr lang="en-US" dirty="0" err="1" smtClean="0"/>
              <a:t>analyse</a:t>
            </a:r>
            <a:r>
              <a:rPr lang="en-US" dirty="0" smtClean="0"/>
              <a:t> specific sub-</a:t>
            </a:r>
            <a:r>
              <a:rPr lang="en-US" dirty="0" err="1" smtClean="0"/>
              <a:t>sectoral</a:t>
            </a:r>
            <a:r>
              <a:rPr lang="en-US" dirty="0" smtClean="0"/>
              <a:t> systems of innovation / regionally located ?</a:t>
            </a:r>
          </a:p>
          <a:p>
            <a:pPr>
              <a:lnSpc>
                <a:spcPct val="125000"/>
              </a:lnSpc>
              <a:spcBef>
                <a:spcPts val="0"/>
              </a:spcBef>
            </a:pPr>
            <a:r>
              <a:rPr lang="en-US" dirty="0" smtClean="0"/>
              <a:t>Map of key post-school E&amp;T, firm and intermediary actors and networks</a:t>
            </a:r>
          </a:p>
          <a:p>
            <a:pPr>
              <a:lnSpc>
                <a:spcPct val="125000"/>
              </a:lnSpc>
              <a:spcBef>
                <a:spcPts val="0"/>
              </a:spcBef>
            </a:pPr>
            <a:r>
              <a:rPr lang="en-US" dirty="0"/>
              <a:t>Analysis of skills development </a:t>
            </a:r>
            <a:r>
              <a:rPr lang="en-US" dirty="0" smtClean="0"/>
              <a:t>challenges across sector</a:t>
            </a:r>
            <a:endParaRPr lang="en-US" dirty="0"/>
          </a:p>
          <a:p>
            <a:pPr>
              <a:lnSpc>
                <a:spcPct val="125000"/>
              </a:lnSpc>
              <a:spcBef>
                <a:spcPts val="0"/>
              </a:spcBef>
            </a:pPr>
            <a:r>
              <a:rPr lang="en-US" dirty="0" smtClean="0"/>
              <a:t>Policies, structures and mechanisms that work in practice as models</a:t>
            </a:r>
          </a:p>
          <a:p>
            <a:pPr>
              <a:lnSpc>
                <a:spcPct val="125000"/>
              </a:lnSpc>
              <a:spcBef>
                <a:spcPts val="0"/>
              </a:spcBef>
            </a:pPr>
            <a:r>
              <a:rPr lang="en-US" dirty="0" smtClean="0"/>
              <a:t>Identify misalignment and gaps for intervention</a:t>
            </a:r>
          </a:p>
          <a:p>
            <a:pPr marL="0" indent="0">
              <a:lnSpc>
                <a:spcPct val="125000"/>
              </a:lnSpc>
              <a:spcBef>
                <a:spcPts val="0"/>
              </a:spcBef>
              <a:buNone/>
            </a:pPr>
            <a:endParaRPr lang="en-US" dirty="0"/>
          </a:p>
          <a:p>
            <a:pPr marL="0" indent="0">
              <a:lnSpc>
                <a:spcPct val="125000"/>
              </a:lnSpc>
              <a:spcBef>
                <a:spcPts val="0"/>
              </a:spcBef>
              <a:buNone/>
            </a:pPr>
            <a:r>
              <a:rPr lang="en-US" dirty="0" smtClean="0"/>
              <a:t> </a:t>
            </a:r>
          </a:p>
          <a:p>
            <a:pPr>
              <a:lnSpc>
                <a:spcPct val="125000"/>
              </a:lnSpc>
              <a:spcBef>
                <a:spcPts val="0"/>
              </a:spcBef>
            </a:pPr>
            <a:endParaRPr lang="en-US" dirty="0" smtClean="0"/>
          </a:p>
          <a:p>
            <a:pPr>
              <a:lnSpc>
                <a:spcPct val="125000"/>
              </a:lnSpc>
              <a:spcBef>
                <a:spcPts val="0"/>
              </a:spcBef>
            </a:pPr>
            <a:endParaRPr lang="en-US" dirty="0" smtClean="0"/>
          </a:p>
          <a:p>
            <a:pPr>
              <a:lnSpc>
                <a:spcPct val="125000"/>
              </a:lnSpc>
              <a:spcBef>
                <a:spcPts val="0"/>
              </a:spcBef>
            </a:pPr>
            <a:endParaRPr lang="en-US" dirty="0" smtClean="0"/>
          </a:p>
          <a:p>
            <a:pPr>
              <a:lnSpc>
                <a:spcPct val="125000"/>
              </a:lnSpc>
              <a:spcBef>
                <a:spcPts val="0"/>
              </a:spcBef>
            </a:pPr>
            <a:endParaRPr lang="en-ZA" dirty="0"/>
          </a:p>
        </p:txBody>
      </p:sp>
    </p:spTree>
    <p:extLst>
      <p:ext uri="{BB962C8B-B14F-4D97-AF65-F5344CB8AC3E}">
        <p14:creationId xmlns:p14="http://schemas.microsoft.com/office/powerpoint/2010/main" val="3646833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MIP PPT last page.png"/>
          <p:cNvPicPr>
            <a:picLocks noChangeAspect="1"/>
          </p:cNvPicPr>
          <p:nvPr/>
        </p:nvPicPr>
        <p:blipFill>
          <a:blip r:embed="rId2" cstate="print"/>
          <a:stretch>
            <a:fillRect/>
          </a:stretch>
        </p:blipFill>
        <p:spPr>
          <a:xfrm>
            <a:off x="-265364" y="1"/>
            <a:ext cx="9674728" cy="6857998"/>
          </a:xfrm>
          <a:prstGeom prst="rect">
            <a:avLst/>
          </a:prstGeom>
        </p:spPr>
      </p:pic>
      <p:sp>
        <p:nvSpPr>
          <p:cNvPr id="4" name="Rectangle 3"/>
          <p:cNvSpPr/>
          <p:nvPr/>
        </p:nvSpPr>
        <p:spPr>
          <a:xfrm>
            <a:off x="-152400" y="1905000"/>
            <a:ext cx="3505200" cy="1524000"/>
          </a:xfrm>
          <a:prstGeom prst="rect">
            <a:avLst/>
          </a:prstGeom>
        </p:spPr>
        <p:txBody>
          <a:bodyPr wrap="square">
            <a:spAutoFit/>
          </a:bodyPr>
          <a:lstStyle/>
          <a:p>
            <a:pPr algn="ctr"/>
            <a:r>
              <a:rPr lang="en-ZA" b="1" dirty="0">
                <a:hlinkClick r:id="rId3"/>
              </a:rPr>
              <a:t>gkruss@hsrc.ac.za</a:t>
            </a:r>
            <a:endParaRPr lang="en-ZA" b="1" dirty="0"/>
          </a:p>
          <a:p>
            <a:pPr algn="ctr"/>
            <a:r>
              <a:rPr lang="en-ZA" b="1" dirty="0">
                <a:hlinkClick r:id="rId4"/>
              </a:rPr>
              <a:t>ipetersen@hsrc.ac.za</a:t>
            </a:r>
            <a:endParaRPr lang="en-ZA" b="1" dirty="0"/>
          </a:p>
          <a:p>
            <a:pPr algn="ctr"/>
            <a:r>
              <a:rPr lang="en-ZA" b="1" dirty="0">
                <a:hlinkClick r:id="rId5"/>
              </a:rPr>
              <a:t>mgastrow@hsrc.ac.za</a:t>
            </a:r>
            <a:endParaRPr lang="en-ZA" b="1" dirty="0"/>
          </a:p>
          <a:p>
            <a:pPr algn="ctr"/>
            <a:r>
              <a:rPr lang="en-ZA" b="1" dirty="0">
                <a:hlinkClick r:id="rId6"/>
              </a:rPr>
              <a:t>tfraser@hsrc.ac.za</a:t>
            </a:r>
            <a:endParaRPr lang="en-ZA" b="1" dirty="0"/>
          </a:p>
          <a:p>
            <a:pPr algn="ctr"/>
            <a:endParaRPr lang="en-ZA"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5721"/>
            <a:ext cx="6238056" cy="819200"/>
          </a:xfrm>
        </p:spPr>
        <p:txBody>
          <a:bodyPr>
            <a:normAutofit/>
          </a:bodyPr>
          <a:lstStyle/>
          <a:p>
            <a:r>
              <a:rPr lang="en-ZA" dirty="0" smtClean="0"/>
              <a:t>The challenge</a:t>
            </a:r>
            <a:endParaRPr lang="en-ZA" dirty="0"/>
          </a:p>
        </p:txBody>
      </p:sp>
      <p:sp>
        <p:nvSpPr>
          <p:cNvPr id="3" name="Content Placeholder 2"/>
          <p:cNvSpPr>
            <a:spLocks noGrp="1"/>
          </p:cNvSpPr>
          <p:nvPr>
            <p:ph idx="1"/>
          </p:nvPr>
        </p:nvSpPr>
        <p:spPr>
          <a:xfrm>
            <a:off x="304800" y="1295401"/>
            <a:ext cx="8382000" cy="5410199"/>
          </a:xfrm>
        </p:spPr>
        <p:txBody>
          <a:bodyPr>
            <a:normAutofit/>
          </a:bodyPr>
          <a:lstStyle/>
          <a:p>
            <a:pPr marL="0" indent="0" algn="just">
              <a:lnSpc>
                <a:spcPct val="135000"/>
              </a:lnSpc>
              <a:spcBef>
                <a:spcPts val="0"/>
              </a:spcBef>
              <a:buNone/>
            </a:pPr>
            <a:r>
              <a:rPr lang="en-US" sz="2000" dirty="0" smtClean="0"/>
              <a:t>How do we address skills gaps in South Africa to improve alignment between what the E&amp;T system produces, and the needs of the public and private sectors? </a:t>
            </a:r>
          </a:p>
          <a:p>
            <a:pPr marL="0" indent="0" algn="just">
              <a:lnSpc>
                <a:spcPct val="135000"/>
              </a:lnSpc>
              <a:spcBef>
                <a:spcPts val="0"/>
              </a:spcBef>
              <a:buNone/>
            </a:pPr>
            <a:endParaRPr lang="en-US" sz="2000" dirty="0" smtClean="0"/>
          </a:p>
          <a:p>
            <a:pPr marL="0" indent="0" algn="just">
              <a:lnSpc>
                <a:spcPct val="135000"/>
              </a:lnSpc>
              <a:spcBef>
                <a:spcPts val="0"/>
              </a:spcBef>
              <a:buNone/>
            </a:pPr>
            <a:r>
              <a:rPr lang="en-US" sz="2000" dirty="0" smtClean="0"/>
              <a:t>How can industry and education </a:t>
            </a:r>
            <a:r>
              <a:rPr lang="en-US" sz="2000" dirty="0" err="1"/>
              <a:t>o</a:t>
            </a:r>
            <a:r>
              <a:rPr lang="en-US" sz="2000" dirty="0" err="1" smtClean="0"/>
              <a:t>rganisations</a:t>
            </a:r>
            <a:r>
              <a:rPr lang="en-US" sz="2000" dirty="0" smtClean="0"/>
              <a:t> work together to produce relevant graduates at all skills levels?</a:t>
            </a:r>
          </a:p>
          <a:p>
            <a:pPr marL="0" indent="0" algn="just">
              <a:lnSpc>
                <a:spcPct val="135000"/>
              </a:lnSpc>
              <a:spcBef>
                <a:spcPts val="0"/>
              </a:spcBef>
              <a:buNone/>
            </a:pPr>
            <a:endParaRPr lang="en-ZA" sz="2000" dirty="0" smtClean="0"/>
          </a:p>
          <a:p>
            <a:pPr marL="0" indent="0" algn="just">
              <a:lnSpc>
                <a:spcPct val="135000"/>
              </a:lnSpc>
              <a:spcBef>
                <a:spcPts val="0"/>
              </a:spcBef>
              <a:buNone/>
            </a:pPr>
            <a:r>
              <a:rPr lang="en-ZA" sz="2000" b="1" dirty="0" smtClean="0"/>
              <a:t>We can try to create projections for skills needed in specific sectors…</a:t>
            </a:r>
          </a:p>
          <a:p>
            <a:pPr marL="365125" indent="0" algn="just">
              <a:lnSpc>
                <a:spcPct val="135000"/>
              </a:lnSpc>
              <a:spcBef>
                <a:spcPts val="0"/>
              </a:spcBef>
              <a:buNone/>
            </a:pPr>
            <a:r>
              <a:rPr lang="en-ZA" sz="2000" b="1" dirty="0" smtClean="0">
                <a:solidFill>
                  <a:schemeClr val="accent1">
                    <a:lumMod val="75000"/>
                  </a:schemeClr>
                </a:solidFill>
              </a:rPr>
              <a:t>But these projections have limited policy utility without also having an understanding of how organisations </a:t>
            </a:r>
            <a:r>
              <a:rPr lang="en-ZA" sz="2000" b="1" i="1" dirty="0" smtClean="0">
                <a:solidFill>
                  <a:schemeClr val="accent1">
                    <a:lumMod val="75000"/>
                  </a:schemeClr>
                </a:solidFill>
              </a:rPr>
              <a:t>interact</a:t>
            </a:r>
            <a:r>
              <a:rPr lang="en-ZA" sz="2000" b="1" dirty="0" smtClean="0">
                <a:solidFill>
                  <a:schemeClr val="accent1">
                    <a:lumMod val="75000"/>
                  </a:schemeClr>
                </a:solidFill>
              </a:rPr>
              <a:t> to match the supply of and demand for skills…</a:t>
            </a:r>
          </a:p>
          <a:p>
            <a:pPr marL="0" indent="0" algn="just">
              <a:lnSpc>
                <a:spcPct val="135000"/>
              </a:lnSpc>
              <a:spcBef>
                <a:spcPts val="0"/>
              </a:spcBef>
              <a:buNone/>
            </a:pPr>
            <a:endParaRPr lang="en-US" sz="2600" i="1" dirty="0"/>
          </a:p>
          <a:p>
            <a:pPr marL="0" indent="0" algn="just">
              <a:lnSpc>
                <a:spcPct val="135000"/>
              </a:lnSpc>
              <a:spcBef>
                <a:spcPts val="0"/>
              </a:spcBef>
              <a:buNone/>
            </a:pPr>
            <a:endParaRPr lang="en-ZA" sz="2600" i="1" dirty="0" smtClean="0"/>
          </a:p>
          <a:p>
            <a:pPr>
              <a:buFont typeface="Symbol"/>
              <a:buChar char="Þ"/>
            </a:pPr>
            <a:endParaRPr lang="en-ZA" dirty="0" smtClean="0"/>
          </a:p>
        </p:txBody>
      </p:sp>
      <p:sp>
        <p:nvSpPr>
          <p:cNvPr id="8" name="Content Placeholder 2"/>
          <p:cNvSpPr txBox="1">
            <a:spLocks/>
          </p:cNvSpPr>
          <p:nvPr/>
        </p:nvSpPr>
        <p:spPr>
          <a:xfrm>
            <a:off x="0" y="914401"/>
            <a:ext cx="89916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35000"/>
              </a:lnSpc>
              <a:spcBef>
                <a:spcPts val="0"/>
              </a:spcBef>
              <a:buFont typeface="Arial" pitchFamily="34" charset="0"/>
              <a:buNone/>
            </a:pPr>
            <a:endParaRPr lang="en-ZA" sz="1900" i="1" dirty="0" smtClean="0"/>
          </a:p>
          <a:p>
            <a:pPr>
              <a:buFont typeface="Symbol"/>
              <a:buChar char="Þ"/>
            </a:pPr>
            <a:endParaRPr lang="en-ZA" dirty="0" smtClean="0"/>
          </a:p>
        </p:txBody>
      </p:sp>
    </p:spTree>
    <p:extLst>
      <p:ext uri="{BB962C8B-B14F-4D97-AF65-F5344CB8AC3E}">
        <p14:creationId xmlns:p14="http://schemas.microsoft.com/office/powerpoint/2010/main" val="504504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457200"/>
            <a:ext cx="8229600" cy="864096"/>
          </a:xfrm>
        </p:spPr>
        <p:txBody>
          <a:bodyPr/>
          <a:lstStyle/>
          <a:p>
            <a:r>
              <a:rPr lang="en-ZA" dirty="0" smtClean="0"/>
              <a:t>An innovation systems approach? </a:t>
            </a:r>
            <a:endParaRPr lang="en-ZA" dirty="0"/>
          </a:p>
        </p:txBody>
      </p:sp>
      <p:sp>
        <p:nvSpPr>
          <p:cNvPr id="8" name="Content Placeholder 7"/>
          <p:cNvSpPr>
            <a:spLocks noGrp="1"/>
          </p:cNvSpPr>
          <p:nvPr>
            <p:ph idx="1"/>
          </p:nvPr>
        </p:nvSpPr>
        <p:spPr>
          <a:xfrm>
            <a:off x="304800" y="1219200"/>
            <a:ext cx="8515672" cy="5378152"/>
          </a:xfrm>
        </p:spPr>
        <p:txBody>
          <a:bodyPr>
            <a:noAutofit/>
          </a:bodyPr>
          <a:lstStyle/>
          <a:p>
            <a:r>
              <a:rPr lang="en-ZA" sz="2000" dirty="0" smtClean="0"/>
              <a:t>Framework builds on and informed by research on knowledge generation role  of universities</a:t>
            </a:r>
          </a:p>
          <a:p>
            <a:pPr lvl="1"/>
            <a:r>
              <a:rPr lang="en-ZA" sz="1800" dirty="0" smtClean="0"/>
              <a:t>institutional policies, structures and mechanisms that promote or constrain distinct forms of interaction, with their associated benefits for firms in a sector, and for </a:t>
            </a:r>
            <a:r>
              <a:rPr lang="en-ZA" sz="1800" dirty="0" smtClean="0">
                <a:solidFill>
                  <a:schemeClr val="accent1">
                    <a:lumMod val="75000"/>
                  </a:schemeClr>
                </a:solidFill>
              </a:rPr>
              <a:t>universities</a:t>
            </a:r>
          </a:p>
          <a:p>
            <a:r>
              <a:rPr lang="en-ZA" sz="2000" dirty="0" smtClean="0"/>
              <a:t>What new </a:t>
            </a:r>
            <a:r>
              <a:rPr lang="en-ZA" sz="2000" dirty="0"/>
              <a:t>kinds of questions </a:t>
            </a:r>
            <a:r>
              <a:rPr lang="en-ZA" sz="2000" dirty="0" smtClean="0"/>
              <a:t>and insights would </a:t>
            </a:r>
            <a:r>
              <a:rPr lang="en-ZA" sz="2000" dirty="0"/>
              <a:t>be possible, if </a:t>
            </a:r>
            <a:r>
              <a:rPr lang="en-ZA" sz="2000" dirty="0" smtClean="0"/>
              <a:t>focus </a:t>
            </a:r>
            <a:r>
              <a:rPr lang="en-ZA" sz="2000" dirty="0"/>
              <a:t>directly on skills development, </a:t>
            </a:r>
            <a:r>
              <a:rPr lang="en-ZA" sz="2000" dirty="0" smtClean="0"/>
              <a:t>and across </a:t>
            </a:r>
            <a:r>
              <a:rPr lang="en-ZA" sz="2000" dirty="0"/>
              <a:t>the post-school </a:t>
            </a:r>
            <a:r>
              <a:rPr lang="en-ZA" sz="2000" dirty="0" smtClean="0"/>
              <a:t>system?</a:t>
            </a:r>
          </a:p>
          <a:p>
            <a:pPr lvl="1"/>
            <a:r>
              <a:rPr lang="en-ZA" sz="1800" dirty="0" smtClean="0"/>
              <a:t>Alignment </a:t>
            </a:r>
            <a:r>
              <a:rPr lang="en-ZA" sz="1800" dirty="0"/>
              <a:t>between knowledge, skills and capabilities for learning in firms, and those in the education and training </a:t>
            </a:r>
            <a:r>
              <a:rPr lang="en-ZA" sz="1800" dirty="0" smtClean="0"/>
              <a:t>sub-systems</a:t>
            </a:r>
          </a:p>
          <a:p>
            <a:pPr lvl="1"/>
            <a:r>
              <a:rPr lang="en-ZA" sz="1800" dirty="0" smtClean="0"/>
              <a:t>Dynamic; historical trajectories and path dependence</a:t>
            </a:r>
          </a:p>
          <a:p>
            <a:pPr lvl="1"/>
            <a:r>
              <a:rPr lang="en-ZA" sz="1800" dirty="0" smtClean="0"/>
              <a:t>Systems: </a:t>
            </a:r>
            <a:r>
              <a:rPr lang="en-ZA" sz="1800" dirty="0"/>
              <a:t>interaction, mapping flows of knowledge and resources between </a:t>
            </a:r>
            <a:r>
              <a:rPr lang="en-ZA" sz="1800" dirty="0" smtClean="0"/>
              <a:t>actors, </a:t>
            </a:r>
            <a:r>
              <a:rPr lang="en-ZA" sz="1800" dirty="0"/>
              <a:t>for learning and </a:t>
            </a:r>
            <a:r>
              <a:rPr lang="en-ZA" sz="1800" dirty="0" smtClean="0"/>
              <a:t>innovation</a:t>
            </a:r>
          </a:p>
          <a:p>
            <a:pPr lvl="1"/>
            <a:r>
              <a:rPr lang="en-ZA" sz="1800" dirty="0" smtClean="0"/>
              <a:t>Identify </a:t>
            </a:r>
            <a:r>
              <a:rPr lang="en-ZA" sz="1800" dirty="0" err="1" smtClean="0"/>
              <a:t>mis</a:t>
            </a:r>
            <a:r>
              <a:rPr lang="en-ZA" sz="1800" dirty="0" smtClean="0"/>
              <a:t>/alignment </a:t>
            </a:r>
            <a:r>
              <a:rPr lang="en-ZA" sz="1800" dirty="0"/>
              <a:t>between networks, </a:t>
            </a:r>
            <a:r>
              <a:rPr lang="en-ZA" sz="1800" dirty="0" smtClean="0"/>
              <a:t>gaps, missing </a:t>
            </a:r>
            <a:r>
              <a:rPr lang="en-ZA" sz="1800" dirty="0"/>
              <a:t>organisations and critical </a:t>
            </a:r>
            <a:r>
              <a:rPr lang="en-ZA" sz="1800" dirty="0" smtClean="0"/>
              <a:t>blockages</a:t>
            </a:r>
          </a:p>
          <a:p>
            <a:r>
              <a:rPr lang="en-ZA" sz="2000" b="1" dirty="0" smtClean="0"/>
              <a:t>Potential </a:t>
            </a:r>
            <a:r>
              <a:rPr lang="en-ZA" sz="2000" b="1" dirty="0"/>
              <a:t>value </a:t>
            </a:r>
            <a:r>
              <a:rPr lang="en-ZA" sz="2000" dirty="0" smtClean="0"/>
              <a:t>: </a:t>
            </a:r>
            <a:r>
              <a:rPr lang="en-ZA" sz="1800" dirty="0" smtClean="0"/>
              <a:t>provide </a:t>
            </a:r>
            <a:r>
              <a:rPr lang="en-ZA" sz="1800" dirty="0"/>
              <a:t>a dynamic analysis of firms and their skills needs in relation to dynamic processes of technological upgrading, and of the interactive capabilities of education and training systems, which would enable us to move beyond static conceptions of supply and demand side </a:t>
            </a:r>
            <a:r>
              <a:rPr lang="en-ZA" sz="1800" dirty="0" smtClean="0"/>
              <a:t>matching </a:t>
            </a:r>
            <a:endParaRPr lang="en-ZA" sz="1800" dirty="0"/>
          </a:p>
          <a:p>
            <a:endParaRPr lang="en-ZA" sz="1800" dirty="0"/>
          </a:p>
        </p:txBody>
      </p:sp>
    </p:spTree>
    <p:extLst>
      <p:ext uri="{BB962C8B-B14F-4D97-AF65-F5344CB8AC3E}">
        <p14:creationId xmlns:p14="http://schemas.microsoft.com/office/powerpoint/2010/main" val="3222124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720080"/>
          </a:xfrm>
        </p:spPr>
        <p:txBody>
          <a:bodyPr>
            <a:noAutofit/>
          </a:bodyPr>
          <a:lstStyle/>
          <a:p>
            <a:pPr algn="l"/>
            <a:r>
              <a:rPr lang="en-US" sz="2800" b="1" dirty="0"/>
              <a:t>The </a:t>
            </a:r>
            <a:r>
              <a:rPr lang="en-US" sz="2800" b="1" dirty="0" smtClean="0"/>
              <a:t>research </a:t>
            </a:r>
            <a:r>
              <a:rPr lang="en-US" sz="2800" b="1" dirty="0"/>
              <a:t>a</a:t>
            </a:r>
            <a:r>
              <a:rPr lang="en-US" sz="2800" b="1" dirty="0" smtClean="0"/>
              <a:t>pproach</a:t>
            </a:r>
            <a:endParaRPr lang="en-ZA" sz="2800" b="1" dirty="0"/>
          </a:p>
        </p:txBody>
      </p:sp>
      <p:sp>
        <p:nvSpPr>
          <p:cNvPr id="3" name="Content Placeholder 2"/>
          <p:cNvSpPr>
            <a:spLocks noGrp="1"/>
          </p:cNvSpPr>
          <p:nvPr>
            <p:ph sz="half" idx="2"/>
          </p:nvPr>
        </p:nvSpPr>
        <p:spPr>
          <a:xfrm>
            <a:off x="304800" y="1052736"/>
            <a:ext cx="8534400" cy="5688632"/>
          </a:xfrm>
        </p:spPr>
        <p:txBody>
          <a:bodyPr>
            <a:normAutofit fontScale="92500" lnSpcReduction="20000"/>
          </a:bodyPr>
          <a:lstStyle/>
          <a:p>
            <a:pPr marL="0" indent="0" algn="ctr">
              <a:buNone/>
            </a:pPr>
            <a:endParaRPr lang="en-US" sz="2000" b="1" dirty="0" smtClean="0"/>
          </a:p>
          <a:p>
            <a:pPr marL="0" indent="0" algn="ctr">
              <a:buNone/>
            </a:pPr>
            <a:r>
              <a:rPr lang="en-US" sz="2200" b="1" dirty="0" smtClean="0"/>
              <a:t>Theoretical stance</a:t>
            </a:r>
            <a:r>
              <a:rPr lang="en-US" sz="2200" dirty="0" smtClean="0"/>
              <a:t>:</a:t>
            </a:r>
            <a:r>
              <a:rPr lang="en-US" sz="2200" b="1" dirty="0">
                <a:solidFill>
                  <a:schemeClr val="accent1">
                    <a:lumMod val="75000"/>
                  </a:schemeClr>
                </a:solidFill>
              </a:rPr>
              <a:t> innovation </a:t>
            </a:r>
            <a:r>
              <a:rPr lang="en-US" sz="2200" b="1" dirty="0" smtClean="0">
                <a:solidFill>
                  <a:schemeClr val="accent1">
                    <a:lumMod val="75000"/>
                  </a:schemeClr>
                </a:solidFill>
              </a:rPr>
              <a:t>systems approach / dynamic interactive capabilities</a:t>
            </a:r>
          </a:p>
          <a:p>
            <a:pPr marL="0" indent="0">
              <a:buNone/>
            </a:pPr>
            <a:endParaRPr lang="en-US" sz="2200" b="1" dirty="0" smtClean="0">
              <a:solidFill>
                <a:schemeClr val="accent1">
                  <a:lumMod val="75000"/>
                </a:schemeClr>
              </a:solidFill>
            </a:endParaRPr>
          </a:p>
          <a:p>
            <a:pPr lvl="0" algn="just">
              <a:lnSpc>
                <a:spcPct val="125000"/>
              </a:lnSpc>
              <a:spcBef>
                <a:spcPts val="0"/>
              </a:spcBef>
            </a:pPr>
            <a:r>
              <a:rPr lang="en-ZA" sz="2200" dirty="0" smtClean="0"/>
              <a:t>What </a:t>
            </a:r>
            <a:r>
              <a:rPr lang="en-ZA" sz="2200" dirty="0"/>
              <a:t>are the main components in the </a:t>
            </a:r>
            <a:r>
              <a:rPr lang="en-ZA" sz="2200" b="1" dirty="0">
                <a:solidFill>
                  <a:schemeClr val="accent1">
                    <a:lumMod val="75000"/>
                  </a:schemeClr>
                </a:solidFill>
              </a:rPr>
              <a:t>SSI</a:t>
            </a:r>
            <a:r>
              <a:rPr lang="en-ZA" sz="2200" dirty="0"/>
              <a:t> addressing skills needs?</a:t>
            </a:r>
          </a:p>
          <a:p>
            <a:pPr lvl="0" algn="just">
              <a:lnSpc>
                <a:spcPct val="125000"/>
              </a:lnSpc>
              <a:spcBef>
                <a:spcPts val="0"/>
              </a:spcBef>
            </a:pPr>
            <a:r>
              <a:rPr lang="en-ZA" sz="2200" dirty="0" smtClean="0"/>
              <a:t>How do </a:t>
            </a:r>
            <a:r>
              <a:rPr lang="en-ZA" sz="2200" b="1" dirty="0">
                <a:solidFill>
                  <a:schemeClr val="accent1">
                    <a:lumMod val="75000"/>
                  </a:schemeClr>
                </a:solidFill>
              </a:rPr>
              <a:t>firms</a:t>
            </a:r>
            <a:r>
              <a:rPr lang="en-ZA" sz="2200" dirty="0"/>
              <a:t> </a:t>
            </a:r>
            <a:r>
              <a:rPr lang="en-ZA" sz="2200" dirty="0" smtClean="0"/>
              <a:t>meet </a:t>
            </a:r>
            <a:r>
              <a:rPr lang="en-ZA" sz="2200" dirty="0">
                <a:solidFill>
                  <a:schemeClr val="tx2"/>
                </a:solidFill>
              </a:rPr>
              <a:t>routine</a:t>
            </a:r>
            <a:r>
              <a:rPr lang="en-ZA" sz="2200" dirty="0"/>
              <a:t> and </a:t>
            </a:r>
            <a:r>
              <a:rPr lang="en-ZA" sz="2200" dirty="0">
                <a:solidFill>
                  <a:schemeClr val="tx2"/>
                </a:solidFill>
              </a:rPr>
              <a:t>non-routine</a:t>
            </a:r>
            <a:r>
              <a:rPr lang="en-ZA" sz="2200" dirty="0"/>
              <a:t> skills </a:t>
            </a:r>
            <a:r>
              <a:rPr lang="en-ZA" sz="2200" dirty="0" smtClean="0"/>
              <a:t>needs?</a:t>
            </a:r>
            <a:endParaRPr lang="en-ZA" sz="2200" dirty="0"/>
          </a:p>
          <a:p>
            <a:pPr lvl="0" algn="just">
              <a:lnSpc>
                <a:spcPct val="125000"/>
              </a:lnSpc>
              <a:spcBef>
                <a:spcPts val="0"/>
              </a:spcBef>
            </a:pPr>
            <a:r>
              <a:rPr lang="en-ZA" sz="2200" dirty="0" smtClean="0"/>
              <a:t>How do </a:t>
            </a:r>
            <a:r>
              <a:rPr lang="en-ZA" sz="2200" b="1" dirty="0">
                <a:solidFill>
                  <a:schemeClr val="accent1">
                    <a:lumMod val="75000"/>
                  </a:schemeClr>
                </a:solidFill>
              </a:rPr>
              <a:t>public and private sector intermediary organisations </a:t>
            </a:r>
            <a:r>
              <a:rPr lang="en-ZA" sz="2200" dirty="0" smtClean="0"/>
              <a:t>build network </a:t>
            </a:r>
            <a:r>
              <a:rPr lang="en-ZA" sz="2200" dirty="0"/>
              <a:t>alignment and </a:t>
            </a:r>
            <a:r>
              <a:rPr lang="en-ZA" sz="2200" dirty="0" smtClean="0"/>
              <a:t>address </a:t>
            </a:r>
            <a:r>
              <a:rPr lang="en-ZA" sz="2200" dirty="0"/>
              <a:t>misalignment in relation to skills development in the SSI? </a:t>
            </a:r>
          </a:p>
          <a:p>
            <a:pPr lvl="0" algn="just">
              <a:lnSpc>
                <a:spcPct val="125000"/>
              </a:lnSpc>
              <a:spcBef>
                <a:spcPts val="0"/>
              </a:spcBef>
            </a:pPr>
            <a:r>
              <a:rPr lang="en-ZA" sz="2200" dirty="0"/>
              <a:t>What are the </a:t>
            </a:r>
            <a:r>
              <a:rPr lang="en-ZA" sz="2200" dirty="0">
                <a:solidFill>
                  <a:schemeClr val="tx2">
                    <a:lumMod val="75000"/>
                  </a:schemeClr>
                </a:solidFill>
              </a:rPr>
              <a:t>interactive capabilities </a:t>
            </a:r>
            <a:r>
              <a:rPr lang="en-ZA" sz="2200" dirty="0"/>
              <a:t>of </a:t>
            </a:r>
            <a:r>
              <a:rPr lang="en-ZA" sz="2200" dirty="0" smtClean="0"/>
              <a:t>the </a:t>
            </a:r>
            <a:r>
              <a:rPr lang="en-ZA" sz="2200" b="1" dirty="0" smtClean="0">
                <a:solidFill>
                  <a:schemeClr val="accent1">
                    <a:lumMod val="75000"/>
                  </a:schemeClr>
                </a:solidFill>
              </a:rPr>
              <a:t>E&amp;T system </a:t>
            </a:r>
            <a:r>
              <a:rPr lang="en-ZA" sz="2200" dirty="0" smtClean="0"/>
              <a:t>to </a:t>
            </a:r>
            <a:r>
              <a:rPr lang="en-ZA" sz="2200" dirty="0"/>
              <a:t>address the </a:t>
            </a:r>
            <a:r>
              <a:rPr lang="en-ZA" sz="2200" dirty="0" smtClean="0"/>
              <a:t>dynamic skills </a:t>
            </a:r>
            <a:r>
              <a:rPr lang="en-ZA" sz="2200" dirty="0"/>
              <a:t>needs of </a:t>
            </a:r>
            <a:r>
              <a:rPr lang="en-ZA" sz="2200" dirty="0" smtClean="0"/>
              <a:t>firms? </a:t>
            </a:r>
            <a:endParaRPr lang="en-ZA" sz="2200" dirty="0"/>
          </a:p>
          <a:p>
            <a:pPr lvl="0" algn="just">
              <a:lnSpc>
                <a:spcPct val="125000"/>
              </a:lnSpc>
              <a:spcBef>
                <a:spcPts val="0"/>
              </a:spcBef>
            </a:pPr>
            <a:r>
              <a:rPr lang="en-ZA" sz="2200" dirty="0"/>
              <a:t>What is the nature of </a:t>
            </a:r>
            <a:r>
              <a:rPr lang="en-ZA" sz="2200" dirty="0" err="1"/>
              <a:t>mis</a:t>
            </a:r>
            <a:r>
              <a:rPr lang="en-ZA" sz="2200" dirty="0"/>
              <a:t>/alignment between </a:t>
            </a:r>
            <a:r>
              <a:rPr lang="en-ZA" sz="2200" dirty="0" smtClean="0"/>
              <a:t>skills </a:t>
            </a:r>
            <a:r>
              <a:rPr lang="en-ZA" sz="2200" dirty="0"/>
              <a:t>supply and demand in the </a:t>
            </a:r>
            <a:r>
              <a:rPr lang="en-ZA" sz="2200" dirty="0" smtClean="0"/>
              <a:t>SSI?</a:t>
            </a:r>
          </a:p>
          <a:p>
            <a:pPr lvl="0" algn="just">
              <a:lnSpc>
                <a:spcPct val="125000"/>
              </a:lnSpc>
              <a:spcBef>
                <a:spcPts val="0"/>
              </a:spcBef>
            </a:pPr>
            <a:r>
              <a:rPr lang="en-ZA" sz="2200" dirty="0" smtClean="0"/>
              <a:t>What </a:t>
            </a:r>
            <a:r>
              <a:rPr lang="en-ZA" sz="2200" dirty="0"/>
              <a:t>are the challenges/constraints/threats to growth and skills development in the SSI? </a:t>
            </a:r>
            <a:endParaRPr lang="en-ZA" sz="2200" dirty="0" smtClean="0"/>
          </a:p>
          <a:p>
            <a:pPr marL="0" indent="0" algn="ctr">
              <a:buNone/>
            </a:pPr>
            <a:endParaRPr lang="en-US" sz="2200" b="1" i="1" dirty="0" smtClean="0">
              <a:solidFill>
                <a:srgbClr val="00B050"/>
              </a:solidFill>
            </a:endParaRPr>
          </a:p>
          <a:p>
            <a:pPr marL="0" indent="0" algn="ctr">
              <a:buNone/>
            </a:pPr>
            <a:r>
              <a:rPr lang="en-US" sz="2200" b="1" i="1" dirty="0" smtClean="0">
                <a:solidFill>
                  <a:schemeClr val="accent1">
                    <a:lumMod val="75000"/>
                  </a:schemeClr>
                </a:solidFill>
              </a:rPr>
              <a:t>&gt; Identify opportunities </a:t>
            </a:r>
            <a:r>
              <a:rPr lang="en-US" sz="2200" b="1" i="1" dirty="0">
                <a:solidFill>
                  <a:schemeClr val="accent1">
                    <a:lumMod val="75000"/>
                  </a:schemeClr>
                </a:solidFill>
              </a:rPr>
              <a:t>for improved interaction and system configuration</a:t>
            </a:r>
          </a:p>
          <a:p>
            <a:endParaRPr lang="en-US" sz="2200" dirty="0" smtClean="0">
              <a:solidFill>
                <a:schemeClr val="accent1">
                  <a:lumMod val="75000"/>
                </a:schemeClr>
              </a:solidFill>
            </a:endParaRPr>
          </a:p>
        </p:txBody>
      </p:sp>
    </p:spTree>
    <p:extLst>
      <p:ext uri="{BB962C8B-B14F-4D97-AF65-F5344CB8AC3E}">
        <p14:creationId xmlns:p14="http://schemas.microsoft.com/office/powerpoint/2010/main" val="3002274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28379144"/>
              </p:ext>
            </p:extLst>
          </p:nvPr>
        </p:nvGraphicFramePr>
        <p:xfrm>
          <a:off x="179512" y="228601"/>
          <a:ext cx="8784976" cy="6476998"/>
        </p:xfrm>
        <a:graphic>
          <a:graphicData uri="http://schemas.openxmlformats.org/drawingml/2006/table">
            <a:tbl>
              <a:tblPr firstRow="1" bandRow="1">
                <a:tableStyleId>{5C22544A-7EE6-4342-B048-85BDC9FD1C3A}</a:tableStyleId>
              </a:tblPr>
              <a:tblGrid>
                <a:gridCol w="1893314"/>
                <a:gridCol w="2499174"/>
                <a:gridCol w="1969047"/>
                <a:gridCol w="2423441"/>
              </a:tblGrid>
              <a:tr h="1419616">
                <a:tc>
                  <a:txBody>
                    <a:bodyPr/>
                    <a:lstStyle/>
                    <a:p>
                      <a:r>
                        <a:rPr lang="en-ZA" sz="2000" dirty="0" smtClean="0"/>
                        <a:t>Main sector of economy</a:t>
                      </a:r>
                      <a:endParaRPr lang="en-ZA" sz="2000" dirty="0"/>
                    </a:p>
                  </a:txBody>
                  <a:tcPr/>
                </a:tc>
                <a:tc>
                  <a:txBody>
                    <a:bodyPr/>
                    <a:lstStyle/>
                    <a:p>
                      <a:r>
                        <a:rPr lang="en-ZA" sz="2000" dirty="0" smtClean="0"/>
                        <a:t>Specific </a:t>
                      </a:r>
                      <a:r>
                        <a:rPr lang="en-ZA" sz="2000" dirty="0" err="1" smtClean="0"/>
                        <a:t>sectoral</a:t>
                      </a:r>
                      <a:r>
                        <a:rPr lang="en-ZA" sz="2000" dirty="0" smtClean="0"/>
                        <a:t> innovation system</a:t>
                      </a:r>
                      <a:endParaRPr lang="en-ZA" sz="2000" dirty="0"/>
                    </a:p>
                  </a:txBody>
                  <a:tcPr/>
                </a:tc>
                <a:tc>
                  <a:txBody>
                    <a:bodyPr/>
                    <a:lstStyle/>
                    <a:p>
                      <a:r>
                        <a:rPr lang="en-ZA" sz="2000" dirty="0" smtClean="0"/>
                        <a:t>Geographical</a:t>
                      </a:r>
                      <a:r>
                        <a:rPr lang="en-ZA" sz="2000" baseline="0" dirty="0" smtClean="0"/>
                        <a:t> spread</a:t>
                      </a:r>
                      <a:endParaRPr lang="en-ZA" sz="2000" dirty="0"/>
                    </a:p>
                  </a:txBody>
                  <a:tcPr/>
                </a:tc>
                <a:tc>
                  <a:txBody>
                    <a:bodyPr/>
                    <a:lstStyle/>
                    <a:p>
                      <a:r>
                        <a:rPr lang="en-ZA" sz="2000" dirty="0" smtClean="0"/>
                        <a:t>Un/structured </a:t>
                      </a:r>
                      <a:r>
                        <a:rPr lang="en-ZA" sz="2000" baseline="0" dirty="0" smtClean="0"/>
                        <a:t> approach to skills development</a:t>
                      </a:r>
                      <a:endParaRPr lang="en-ZA" sz="2000" dirty="0"/>
                    </a:p>
                  </a:txBody>
                  <a:tcPr/>
                </a:tc>
              </a:tr>
              <a:tr h="1153438">
                <a:tc>
                  <a:txBody>
                    <a:bodyPr/>
                    <a:lstStyle/>
                    <a:p>
                      <a:r>
                        <a:rPr lang="en-ZA" sz="2000" dirty="0" smtClean="0"/>
                        <a:t>Primary sector</a:t>
                      </a:r>
                      <a:endParaRPr lang="en-ZA" sz="2000" dirty="0"/>
                    </a:p>
                  </a:txBody>
                  <a:tcPr/>
                </a:tc>
                <a:tc>
                  <a:txBody>
                    <a:bodyPr/>
                    <a:lstStyle/>
                    <a:p>
                      <a:r>
                        <a:rPr lang="en-ZA" sz="2000" dirty="0" smtClean="0"/>
                        <a:t>Agro-processing: Forestry / sugar</a:t>
                      </a:r>
                      <a:endParaRPr lang="en-ZA" sz="2000" dirty="0"/>
                    </a:p>
                  </a:txBody>
                  <a:tcPr/>
                </a:tc>
                <a:tc>
                  <a:txBody>
                    <a:bodyPr/>
                    <a:lstStyle/>
                    <a:p>
                      <a:r>
                        <a:rPr lang="en-ZA" sz="2000" dirty="0" smtClean="0"/>
                        <a:t> KZN</a:t>
                      </a:r>
                      <a:endParaRPr lang="en-ZA" sz="2000" dirty="0"/>
                    </a:p>
                  </a:txBody>
                  <a:tcPr/>
                </a:tc>
                <a:tc>
                  <a:txBody>
                    <a:bodyPr/>
                    <a:lstStyle/>
                    <a:p>
                      <a:r>
                        <a:rPr lang="en-ZA" sz="2000" dirty="0" smtClean="0"/>
                        <a:t>Industry</a:t>
                      </a:r>
                      <a:r>
                        <a:rPr lang="en-ZA" sz="2000" baseline="0" dirty="0" smtClean="0"/>
                        <a:t> led schemes and ad hoc</a:t>
                      </a:r>
                      <a:endParaRPr lang="en-ZA" sz="2000" dirty="0"/>
                    </a:p>
                  </a:txBody>
                  <a:tcPr/>
                </a:tc>
              </a:tr>
              <a:tr h="1330890">
                <a:tc>
                  <a:txBody>
                    <a:bodyPr/>
                    <a:lstStyle/>
                    <a:p>
                      <a:r>
                        <a:rPr lang="en-ZA" sz="2000" dirty="0" smtClean="0"/>
                        <a:t>Secondary</a:t>
                      </a:r>
                      <a:r>
                        <a:rPr lang="en-ZA" sz="2000" baseline="0" dirty="0" smtClean="0"/>
                        <a:t> sector</a:t>
                      </a:r>
                      <a:endParaRPr lang="en-ZA" sz="2000" dirty="0"/>
                    </a:p>
                  </a:txBody>
                  <a:tcPr/>
                </a:tc>
                <a:tc>
                  <a:txBody>
                    <a:bodyPr/>
                    <a:lstStyle/>
                    <a:p>
                      <a:r>
                        <a:rPr lang="en-ZA" sz="2000" dirty="0" smtClean="0"/>
                        <a:t>Automotive: OEMs</a:t>
                      </a:r>
                      <a:endParaRPr lang="en-ZA" sz="2000" dirty="0"/>
                    </a:p>
                  </a:txBody>
                  <a:tcPr/>
                </a:tc>
                <a:tc>
                  <a:txBody>
                    <a:bodyPr/>
                    <a:lstStyle/>
                    <a:p>
                      <a:r>
                        <a:rPr lang="en-ZA" sz="2000" dirty="0" smtClean="0"/>
                        <a:t>Eastern Cape</a:t>
                      </a:r>
                      <a:endParaRPr lang="en-ZA" sz="2000" dirty="0"/>
                    </a:p>
                  </a:txBody>
                  <a:tcPr/>
                </a:tc>
                <a:tc>
                  <a:txBody>
                    <a:bodyPr/>
                    <a:lstStyle/>
                    <a:p>
                      <a:r>
                        <a:rPr lang="en-ZA" sz="2000" dirty="0" smtClean="0"/>
                        <a:t>Government </a:t>
                      </a:r>
                      <a:r>
                        <a:rPr lang="en-ZA" sz="2000" dirty="0" err="1" smtClean="0"/>
                        <a:t>incentivisation</a:t>
                      </a:r>
                      <a:r>
                        <a:rPr lang="en-ZA" sz="2000" dirty="0" smtClean="0"/>
                        <a:t> schemes</a:t>
                      </a:r>
                      <a:endParaRPr lang="en-ZA" sz="2000" dirty="0"/>
                    </a:p>
                  </a:txBody>
                  <a:tcPr/>
                </a:tc>
              </a:tr>
              <a:tr h="1242164">
                <a:tc>
                  <a:txBody>
                    <a:bodyPr/>
                    <a:lstStyle/>
                    <a:p>
                      <a:r>
                        <a:rPr lang="en-ZA" sz="2000" dirty="0" smtClean="0"/>
                        <a:t>Tertiary sector</a:t>
                      </a:r>
                      <a:endParaRPr lang="en-ZA" sz="2000" dirty="0"/>
                    </a:p>
                  </a:txBody>
                  <a:tcPr/>
                </a:tc>
                <a:tc>
                  <a:txBody>
                    <a:bodyPr/>
                    <a:lstStyle/>
                    <a:p>
                      <a:r>
                        <a:rPr lang="en-ZA" sz="2000" dirty="0" smtClean="0"/>
                        <a:t>Business Process</a:t>
                      </a:r>
                      <a:r>
                        <a:rPr lang="en-ZA" sz="2000" baseline="0" dirty="0" smtClean="0"/>
                        <a:t> Outsourcing</a:t>
                      </a:r>
                      <a:endParaRPr lang="en-ZA" sz="2000" dirty="0"/>
                    </a:p>
                  </a:txBody>
                  <a:tcPr/>
                </a:tc>
                <a:tc>
                  <a:txBody>
                    <a:bodyPr/>
                    <a:lstStyle/>
                    <a:p>
                      <a:r>
                        <a:rPr lang="en-ZA" sz="2000" dirty="0" smtClean="0"/>
                        <a:t>Western Cape, Gauteng</a:t>
                      </a:r>
                      <a:endParaRPr lang="en-ZA" sz="2000" dirty="0"/>
                    </a:p>
                  </a:txBody>
                  <a:tcPr/>
                </a:tc>
                <a:tc>
                  <a:txBody>
                    <a:bodyPr/>
                    <a:lstStyle/>
                    <a:p>
                      <a:r>
                        <a:rPr lang="en-ZA" sz="2000" dirty="0" smtClean="0"/>
                        <a:t>Regional</a:t>
                      </a:r>
                      <a:r>
                        <a:rPr lang="en-ZA" sz="2000" baseline="0" dirty="0" smtClean="0"/>
                        <a:t> schemes and ad hoc</a:t>
                      </a:r>
                      <a:endParaRPr lang="en-ZA" sz="2000" dirty="0"/>
                    </a:p>
                  </a:txBody>
                  <a:tcPr/>
                </a:tc>
              </a:tr>
              <a:tr h="1330890">
                <a:tc>
                  <a:txBody>
                    <a:bodyPr/>
                    <a:lstStyle/>
                    <a:p>
                      <a:r>
                        <a:rPr lang="en-ZA" sz="2000" dirty="0" smtClean="0"/>
                        <a:t>High technology / big science</a:t>
                      </a:r>
                      <a:endParaRPr lang="en-ZA" sz="2000" dirty="0"/>
                    </a:p>
                  </a:txBody>
                  <a:tcPr/>
                </a:tc>
                <a:tc>
                  <a:txBody>
                    <a:bodyPr/>
                    <a:lstStyle/>
                    <a:p>
                      <a:r>
                        <a:rPr lang="en-ZA" sz="2000" dirty="0" smtClean="0"/>
                        <a:t> SKA</a:t>
                      </a:r>
                      <a:endParaRPr lang="en-ZA" sz="2000" dirty="0"/>
                    </a:p>
                  </a:txBody>
                  <a:tcPr/>
                </a:tc>
                <a:tc>
                  <a:txBody>
                    <a:bodyPr/>
                    <a:lstStyle/>
                    <a:p>
                      <a:r>
                        <a:rPr lang="en-ZA" sz="2000" dirty="0" smtClean="0"/>
                        <a:t>National / Western Cape</a:t>
                      </a:r>
                      <a:endParaRPr lang="en-ZA" sz="2000" dirty="0"/>
                    </a:p>
                  </a:txBody>
                  <a:tcPr/>
                </a:tc>
                <a:tc>
                  <a:txBody>
                    <a:bodyPr/>
                    <a:lstStyle/>
                    <a:p>
                      <a:r>
                        <a:rPr lang="en-ZA" sz="2000" dirty="0" smtClean="0"/>
                        <a:t>Foresight</a:t>
                      </a:r>
                      <a:r>
                        <a:rPr lang="en-ZA" sz="2000" baseline="0" dirty="0" smtClean="0"/>
                        <a:t> and planned skills development</a:t>
                      </a:r>
                      <a:endParaRPr lang="en-ZA" sz="2000" dirty="0"/>
                    </a:p>
                  </a:txBody>
                  <a:tcPr/>
                </a:tc>
              </a:tr>
            </a:tbl>
          </a:graphicData>
        </a:graphic>
      </p:graphicFrame>
    </p:spTree>
    <p:extLst>
      <p:ext uri="{BB962C8B-B14F-4D97-AF65-F5344CB8AC3E}">
        <p14:creationId xmlns:p14="http://schemas.microsoft.com/office/powerpoint/2010/main" val="691743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p:nvPr/>
        </p:nvSpPr>
        <p:spPr>
          <a:xfrm>
            <a:off x="7627144" y="1360488"/>
            <a:ext cx="1165315" cy="4429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ZA" sz="1800" b="1" dirty="0"/>
              <a:t>University</a:t>
            </a:r>
          </a:p>
        </p:txBody>
      </p:sp>
      <p:sp>
        <p:nvSpPr>
          <p:cNvPr id="6" name="Oval 5"/>
          <p:cNvSpPr/>
          <p:nvPr/>
        </p:nvSpPr>
        <p:spPr>
          <a:xfrm>
            <a:off x="7181850" y="156051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7" name="Oval 6"/>
          <p:cNvSpPr/>
          <p:nvPr/>
        </p:nvSpPr>
        <p:spPr>
          <a:xfrm>
            <a:off x="7181850" y="125571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8" name="Oval 7"/>
          <p:cNvSpPr/>
          <p:nvPr/>
        </p:nvSpPr>
        <p:spPr>
          <a:xfrm>
            <a:off x="6429375" y="16843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9" name="Oval 8"/>
          <p:cNvSpPr/>
          <p:nvPr/>
        </p:nvSpPr>
        <p:spPr>
          <a:xfrm>
            <a:off x="6762750" y="144621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10" name="Oval 9"/>
          <p:cNvSpPr/>
          <p:nvPr/>
        </p:nvSpPr>
        <p:spPr>
          <a:xfrm>
            <a:off x="6315075" y="331311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11" name="Oval 10"/>
          <p:cNvSpPr/>
          <p:nvPr/>
        </p:nvSpPr>
        <p:spPr>
          <a:xfrm>
            <a:off x="6267450" y="19129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cxnSp>
        <p:nvCxnSpPr>
          <p:cNvPr id="12" name="Straight Connector 11"/>
          <p:cNvCxnSpPr/>
          <p:nvPr/>
        </p:nvCxnSpPr>
        <p:spPr>
          <a:xfrm flipV="1">
            <a:off x="6627813" y="1739900"/>
            <a:ext cx="733425" cy="263525"/>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591300" y="2524125"/>
            <a:ext cx="90488" cy="176213"/>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503988" y="2263775"/>
            <a:ext cx="828675" cy="1725613"/>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619875" y="3248025"/>
            <a:ext cx="166688" cy="84138"/>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7361238" y="1435100"/>
            <a:ext cx="128587" cy="152400"/>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462713" y="2093913"/>
            <a:ext cx="41275" cy="590550"/>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Flowchart: Data 17"/>
          <p:cNvSpPr/>
          <p:nvPr/>
        </p:nvSpPr>
        <p:spPr>
          <a:xfrm rot="5400000" flipV="1">
            <a:off x="5106988" y="2020888"/>
            <a:ext cx="3600450" cy="1439862"/>
          </a:xfrm>
          <a:prstGeom prst="flowChartInputOutput">
            <a:avLst/>
          </a:prstGeom>
          <a:noFill/>
          <a:ln w="12700">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cxnSp>
        <p:nvCxnSpPr>
          <p:cNvPr id="19" name="Straight Connector 18"/>
          <p:cNvCxnSpPr/>
          <p:nvPr/>
        </p:nvCxnSpPr>
        <p:spPr>
          <a:xfrm flipV="1">
            <a:off x="6248400" y="1751013"/>
            <a:ext cx="1295400" cy="5762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6248400" y="1055688"/>
            <a:ext cx="1323975" cy="647700"/>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7562850" y="1074738"/>
            <a:ext cx="0" cy="647700"/>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257925" y="1665288"/>
            <a:ext cx="9525" cy="64611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575425" y="1863725"/>
            <a:ext cx="33338" cy="76200"/>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0"/>
          <p:cNvSpPr txBox="1"/>
          <p:nvPr/>
        </p:nvSpPr>
        <p:spPr>
          <a:xfrm>
            <a:off x="7181850" y="15128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IM</a:t>
            </a:r>
          </a:p>
        </p:txBody>
      </p:sp>
      <p:sp>
        <p:nvSpPr>
          <p:cNvPr id="25" name="TextBox 21"/>
          <p:cNvSpPr txBox="1"/>
          <p:nvPr/>
        </p:nvSpPr>
        <p:spPr>
          <a:xfrm>
            <a:off x="6734175" y="14081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B</a:t>
            </a:r>
          </a:p>
        </p:txBody>
      </p:sp>
      <p:sp>
        <p:nvSpPr>
          <p:cNvPr id="26" name="TextBox 22"/>
          <p:cNvSpPr txBox="1"/>
          <p:nvPr/>
        </p:nvSpPr>
        <p:spPr>
          <a:xfrm>
            <a:off x="7162800" y="12176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AD</a:t>
            </a:r>
          </a:p>
        </p:txBody>
      </p:sp>
      <p:sp>
        <p:nvSpPr>
          <p:cNvPr id="27" name="TextBox 23"/>
          <p:cNvSpPr txBox="1"/>
          <p:nvPr/>
        </p:nvSpPr>
        <p:spPr>
          <a:xfrm>
            <a:off x="6267450" y="18653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AD</a:t>
            </a:r>
          </a:p>
        </p:txBody>
      </p:sp>
      <p:cxnSp>
        <p:nvCxnSpPr>
          <p:cNvPr id="28" name="Straight Connector 27"/>
          <p:cNvCxnSpPr/>
          <p:nvPr/>
        </p:nvCxnSpPr>
        <p:spPr>
          <a:xfrm flipV="1">
            <a:off x="6257925" y="2493963"/>
            <a:ext cx="1295400" cy="5762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6257925" y="1884363"/>
            <a:ext cx="1285875" cy="571500"/>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6"/>
          <p:cNvSpPr txBox="1"/>
          <p:nvPr/>
        </p:nvSpPr>
        <p:spPr>
          <a:xfrm>
            <a:off x="6391275" y="165576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B</a:t>
            </a:r>
          </a:p>
        </p:txBody>
      </p:sp>
      <p:cxnSp>
        <p:nvCxnSpPr>
          <p:cNvPr id="31" name="Straight Connector 30"/>
          <p:cNvCxnSpPr/>
          <p:nvPr/>
        </p:nvCxnSpPr>
        <p:spPr>
          <a:xfrm flipV="1">
            <a:off x="7553325" y="1874838"/>
            <a:ext cx="0" cy="612775"/>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257925" y="2474913"/>
            <a:ext cx="0" cy="5889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7153275" y="208438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34" name="Oval 33"/>
          <p:cNvSpPr/>
          <p:nvPr/>
        </p:nvSpPr>
        <p:spPr>
          <a:xfrm>
            <a:off x="6324600" y="268446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35" name="Oval 34"/>
          <p:cNvSpPr/>
          <p:nvPr/>
        </p:nvSpPr>
        <p:spPr>
          <a:xfrm>
            <a:off x="6629400" y="23701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36" name="Oval 35"/>
          <p:cNvSpPr/>
          <p:nvPr/>
        </p:nvSpPr>
        <p:spPr>
          <a:xfrm>
            <a:off x="7038975" y="238918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cxnSp>
        <p:nvCxnSpPr>
          <p:cNvPr id="37" name="Straight Connector 36"/>
          <p:cNvCxnSpPr/>
          <p:nvPr/>
        </p:nvCxnSpPr>
        <p:spPr>
          <a:xfrm flipV="1">
            <a:off x="6267450" y="2617788"/>
            <a:ext cx="1304925" cy="561975"/>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6257925" y="3141663"/>
            <a:ext cx="1295400" cy="5762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267450" y="3170238"/>
            <a:ext cx="0" cy="5032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572375" y="2608263"/>
            <a:ext cx="0" cy="5032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sp>
        <p:nvSpPr>
          <p:cNvPr id="41" name="TextBox 37"/>
          <p:cNvSpPr txBox="1"/>
          <p:nvPr/>
        </p:nvSpPr>
        <p:spPr>
          <a:xfrm>
            <a:off x="8057195" y="2337594"/>
            <a:ext cx="608014" cy="30003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ZA" sz="1800" b="1" dirty="0"/>
              <a:t>FET</a:t>
            </a:r>
          </a:p>
        </p:txBody>
      </p:sp>
      <p:sp>
        <p:nvSpPr>
          <p:cNvPr id="42" name="TextBox 38"/>
          <p:cNvSpPr txBox="1"/>
          <p:nvPr/>
        </p:nvSpPr>
        <p:spPr>
          <a:xfrm>
            <a:off x="7783557" y="3044031"/>
            <a:ext cx="852487" cy="27146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ZA" sz="1800" b="1" dirty="0"/>
              <a:t>Private</a:t>
            </a:r>
          </a:p>
        </p:txBody>
      </p:sp>
      <p:cxnSp>
        <p:nvCxnSpPr>
          <p:cNvPr id="43" name="Straight Connector 42"/>
          <p:cNvCxnSpPr/>
          <p:nvPr/>
        </p:nvCxnSpPr>
        <p:spPr>
          <a:xfrm flipV="1">
            <a:off x="6267450" y="3779838"/>
            <a:ext cx="1295400" cy="6429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6257925" y="3255963"/>
            <a:ext cx="1304925" cy="5762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7553325" y="3284538"/>
            <a:ext cx="0" cy="5032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6267450" y="3865563"/>
            <a:ext cx="0" cy="5032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3"/>
          <p:cNvSpPr txBox="1"/>
          <p:nvPr/>
        </p:nvSpPr>
        <p:spPr>
          <a:xfrm>
            <a:off x="7855163" y="3779838"/>
            <a:ext cx="789076"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ZA" sz="1800" b="1" dirty="0"/>
              <a:t>Other</a:t>
            </a:r>
          </a:p>
        </p:txBody>
      </p:sp>
      <p:sp>
        <p:nvSpPr>
          <p:cNvPr id="48" name="Oval 47"/>
          <p:cNvSpPr/>
          <p:nvPr/>
        </p:nvSpPr>
        <p:spPr>
          <a:xfrm>
            <a:off x="6734175" y="30940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49" name="Oval 48"/>
          <p:cNvSpPr/>
          <p:nvPr/>
        </p:nvSpPr>
        <p:spPr>
          <a:xfrm>
            <a:off x="7153275" y="287496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50" name="Oval 49"/>
          <p:cNvSpPr/>
          <p:nvPr/>
        </p:nvSpPr>
        <p:spPr>
          <a:xfrm>
            <a:off x="6324600" y="398938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51" name="Oval 50"/>
          <p:cNvSpPr/>
          <p:nvPr/>
        </p:nvSpPr>
        <p:spPr>
          <a:xfrm>
            <a:off x="7143750" y="348456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52" name="Oval 51"/>
          <p:cNvSpPr/>
          <p:nvPr/>
        </p:nvSpPr>
        <p:spPr>
          <a:xfrm>
            <a:off x="6800850" y="37798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cxnSp>
        <p:nvCxnSpPr>
          <p:cNvPr id="53" name="Straight Connector 52"/>
          <p:cNvCxnSpPr/>
          <p:nvPr/>
        </p:nvCxnSpPr>
        <p:spPr>
          <a:xfrm flipV="1">
            <a:off x="7108825" y="3663950"/>
            <a:ext cx="214313" cy="142875"/>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7323138" y="3054350"/>
            <a:ext cx="9525" cy="430213"/>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TextBox 51"/>
          <p:cNvSpPr txBox="1"/>
          <p:nvPr/>
        </p:nvSpPr>
        <p:spPr>
          <a:xfrm>
            <a:off x="6315075" y="26273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AD</a:t>
            </a:r>
          </a:p>
        </p:txBody>
      </p:sp>
      <p:sp>
        <p:nvSpPr>
          <p:cNvPr id="56" name="TextBox 52"/>
          <p:cNvSpPr txBox="1"/>
          <p:nvPr/>
        </p:nvSpPr>
        <p:spPr>
          <a:xfrm>
            <a:off x="7153275" y="203676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AD</a:t>
            </a:r>
          </a:p>
        </p:txBody>
      </p:sp>
      <p:sp>
        <p:nvSpPr>
          <p:cNvPr id="57" name="TextBox 53"/>
          <p:cNvSpPr txBox="1"/>
          <p:nvPr/>
        </p:nvSpPr>
        <p:spPr>
          <a:xfrm>
            <a:off x="6315075" y="39512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AD</a:t>
            </a:r>
          </a:p>
        </p:txBody>
      </p:sp>
      <p:sp>
        <p:nvSpPr>
          <p:cNvPr id="58" name="TextBox 54"/>
          <p:cNvSpPr txBox="1"/>
          <p:nvPr/>
        </p:nvSpPr>
        <p:spPr>
          <a:xfrm>
            <a:off x="6610350" y="23225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B</a:t>
            </a:r>
          </a:p>
        </p:txBody>
      </p:sp>
      <p:sp>
        <p:nvSpPr>
          <p:cNvPr id="59" name="TextBox 55"/>
          <p:cNvSpPr txBox="1"/>
          <p:nvPr/>
        </p:nvSpPr>
        <p:spPr>
          <a:xfrm>
            <a:off x="7038975" y="234156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B</a:t>
            </a:r>
          </a:p>
        </p:txBody>
      </p:sp>
      <p:sp>
        <p:nvSpPr>
          <p:cNvPr id="60" name="TextBox 56"/>
          <p:cNvSpPr txBox="1"/>
          <p:nvPr/>
        </p:nvSpPr>
        <p:spPr>
          <a:xfrm>
            <a:off x="7105650" y="283686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B</a:t>
            </a:r>
          </a:p>
        </p:txBody>
      </p:sp>
      <p:sp>
        <p:nvSpPr>
          <p:cNvPr id="61" name="TextBox 57"/>
          <p:cNvSpPr txBox="1"/>
          <p:nvPr/>
        </p:nvSpPr>
        <p:spPr>
          <a:xfrm>
            <a:off x="6734175" y="30368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IM</a:t>
            </a:r>
          </a:p>
        </p:txBody>
      </p:sp>
      <p:sp>
        <p:nvSpPr>
          <p:cNvPr id="62" name="TextBox 58"/>
          <p:cNvSpPr txBox="1"/>
          <p:nvPr/>
        </p:nvSpPr>
        <p:spPr>
          <a:xfrm>
            <a:off x="6296025" y="32654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IM</a:t>
            </a:r>
          </a:p>
        </p:txBody>
      </p:sp>
      <p:sp>
        <p:nvSpPr>
          <p:cNvPr id="63" name="TextBox 59"/>
          <p:cNvSpPr txBox="1"/>
          <p:nvPr/>
        </p:nvSpPr>
        <p:spPr>
          <a:xfrm>
            <a:off x="7134225" y="34559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IM</a:t>
            </a:r>
          </a:p>
        </p:txBody>
      </p:sp>
      <p:sp>
        <p:nvSpPr>
          <p:cNvPr id="64" name="TextBox 60"/>
          <p:cNvSpPr txBox="1"/>
          <p:nvPr/>
        </p:nvSpPr>
        <p:spPr>
          <a:xfrm>
            <a:off x="6762750" y="37322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IM</a:t>
            </a:r>
          </a:p>
        </p:txBody>
      </p:sp>
      <p:sp>
        <p:nvSpPr>
          <p:cNvPr id="65" name="TextBox 61"/>
          <p:cNvSpPr txBox="1"/>
          <p:nvPr/>
        </p:nvSpPr>
        <p:spPr>
          <a:xfrm flipH="1">
            <a:off x="717536" y="4101306"/>
            <a:ext cx="800100"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800" b="1" dirty="0" smtClean="0"/>
              <a:t>Other</a:t>
            </a:r>
            <a:endParaRPr lang="en-ZA" sz="1800" b="1" dirty="0"/>
          </a:p>
        </p:txBody>
      </p:sp>
      <p:sp>
        <p:nvSpPr>
          <p:cNvPr id="66" name="Oval 65"/>
          <p:cNvSpPr/>
          <p:nvPr/>
        </p:nvSpPr>
        <p:spPr>
          <a:xfrm>
            <a:off x="2857500" y="156051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67" name="Oval 66"/>
          <p:cNvSpPr/>
          <p:nvPr/>
        </p:nvSpPr>
        <p:spPr>
          <a:xfrm>
            <a:off x="2028825" y="16462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68" name="Oval 67"/>
          <p:cNvSpPr/>
          <p:nvPr/>
        </p:nvSpPr>
        <p:spPr>
          <a:xfrm>
            <a:off x="2438400" y="144621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69" name="Oval 68"/>
          <p:cNvSpPr/>
          <p:nvPr/>
        </p:nvSpPr>
        <p:spPr>
          <a:xfrm>
            <a:off x="1990725" y="331311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70" name="Oval 69"/>
          <p:cNvSpPr/>
          <p:nvPr/>
        </p:nvSpPr>
        <p:spPr>
          <a:xfrm>
            <a:off x="1943100" y="19129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cxnSp>
        <p:nvCxnSpPr>
          <p:cNvPr id="71" name="Straight Connector 70"/>
          <p:cNvCxnSpPr/>
          <p:nvPr/>
        </p:nvCxnSpPr>
        <p:spPr>
          <a:xfrm flipV="1">
            <a:off x="2303463" y="1739900"/>
            <a:ext cx="733425" cy="263525"/>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2266950" y="2524125"/>
            <a:ext cx="90488" cy="176213"/>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2179638" y="2263775"/>
            <a:ext cx="828675" cy="1725613"/>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2295525" y="3248025"/>
            <a:ext cx="166688" cy="84138"/>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138363" y="2093913"/>
            <a:ext cx="41275" cy="590550"/>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1924050" y="1751013"/>
            <a:ext cx="1295400" cy="5762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1924050" y="1055688"/>
            <a:ext cx="1323975" cy="647700"/>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3238500" y="1074738"/>
            <a:ext cx="0" cy="647700"/>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1933575" y="1665288"/>
            <a:ext cx="9525" cy="64611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sp>
        <p:nvSpPr>
          <p:cNvPr id="80" name="TextBox 76"/>
          <p:cNvSpPr txBox="1"/>
          <p:nvPr/>
        </p:nvSpPr>
        <p:spPr>
          <a:xfrm>
            <a:off x="2857500" y="15128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IM</a:t>
            </a:r>
          </a:p>
        </p:txBody>
      </p:sp>
      <p:sp>
        <p:nvSpPr>
          <p:cNvPr id="81" name="TextBox 77"/>
          <p:cNvSpPr txBox="1"/>
          <p:nvPr/>
        </p:nvSpPr>
        <p:spPr>
          <a:xfrm>
            <a:off x="2409825" y="14081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B</a:t>
            </a:r>
          </a:p>
        </p:txBody>
      </p:sp>
      <p:sp>
        <p:nvSpPr>
          <p:cNvPr id="82" name="TextBox 78"/>
          <p:cNvSpPr txBox="1"/>
          <p:nvPr/>
        </p:nvSpPr>
        <p:spPr>
          <a:xfrm>
            <a:off x="1905000" y="1884363"/>
            <a:ext cx="428625" cy="2190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B</a:t>
            </a:r>
          </a:p>
        </p:txBody>
      </p:sp>
      <p:cxnSp>
        <p:nvCxnSpPr>
          <p:cNvPr id="83" name="Straight Connector 82"/>
          <p:cNvCxnSpPr/>
          <p:nvPr/>
        </p:nvCxnSpPr>
        <p:spPr>
          <a:xfrm flipV="1">
            <a:off x="1933575" y="2493963"/>
            <a:ext cx="1295400" cy="5762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1933575" y="1884363"/>
            <a:ext cx="1285875" cy="571500"/>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3228975" y="1874838"/>
            <a:ext cx="0" cy="612775"/>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1933575" y="2474913"/>
            <a:ext cx="0" cy="5889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2828925" y="208438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88" name="Oval 87"/>
          <p:cNvSpPr/>
          <p:nvPr/>
        </p:nvSpPr>
        <p:spPr>
          <a:xfrm>
            <a:off x="2000250" y="268446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89" name="Oval 88"/>
          <p:cNvSpPr/>
          <p:nvPr/>
        </p:nvSpPr>
        <p:spPr>
          <a:xfrm>
            <a:off x="2305050" y="23701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90" name="Oval 89"/>
          <p:cNvSpPr/>
          <p:nvPr/>
        </p:nvSpPr>
        <p:spPr>
          <a:xfrm>
            <a:off x="2714625" y="238918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cxnSp>
        <p:nvCxnSpPr>
          <p:cNvPr id="91" name="Straight Connector 90"/>
          <p:cNvCxnSpPr/>
          <p:nvPr/>
        </p:nvCxnSpPr>
        <p:spPr>
          <a:xfrm flipV="1">
            <a:off x="1943100" y="2617788"/>
            <a:ext cx="1304925" cy="561975"/>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1933575" y="3141663"/>
            <a:ext cx="1295400" cy="5762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1943100" y="3170238"/>
            <a:ext cx="0" cy="5032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3248025" y="2608263"/>
            <a:ext cx="0" cy="5032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sp>
        <p:nvSpPr>
          <p:cNvPr id="95" name="TextBox 91"/>
          <p:cNvSpPr txBox="1"/>
          <p:nvPr/>
        </p:nvSpPr>
        <p:spPr>
          <a:xfrm flipH="1">
            <a:off x="660386" y="3310346"/>
            <a:ext cx="857250" cy="29008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800" b="1" dirty="0" smtClean="0"/>
              <a:t>MNCs</a:t>
            </a:r>
            <a:endParaRPr lang="en-ZA" sz="1800" b="1" dirty="0"/>
          </a:p>
        </p:txBody>
      </p:sp>
      <p:sp>
        <p:nvSpPr>
          <p:cNvPr id="96" name="TextBox 92"/>
          <p:cNvSpPr txBox="1"/>
          <p:nvPr/>
        </p:nvSpPr>
        <p:spPr>
          <a:xfrm flipH="1">
            <a:off x="645371" y="2543443"/>
            <a:ext cx="857250" cy="31379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800" b="1" dirty="0" smtClean="0"/>
              <a:t>Large</a:t>
            </a:r>
            <a:endParaRPr lang="en-ZA" sz="1800" b="1" dirty="0"/>
          </a:p>
        </p:txBody>
      </p:sp>
      <p:cxnSp>
        <p:nvCxnSpPr>
          <p:cNvPr id="97" name="Straight Connector 96"/>
          <p:cNvCxnSpPr/>
          <p:nvPr/>
        </p:nvCxnSpPr>
        <p:spPr>
          <a:xfrm flipV="1">
            <a:off x="1943100" y="3779838"/>
            <a:ext cx="1295400" cy="6429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1933575" y="3255963"/>
            <a:ext cx="1304925" cy="576262"/>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3228975" y="3284538"/>
            <a:ext cx="0" cy="5032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1943100" y="3865563"/>
            <a:ext cx="0" cy="503237"/>
          </a:xfrm>
          <a:prstGeom prst="line">
            <a:avLst/>
          </a:prstGeom>
          <a:ln w="12700">
            <a:solidFill>
              <a:sysClr val="windowText" lastClr="000000"/>
            </a:solidFill>
            <a:prstDash val="sysDash"/>
          </a:ln>
        </p:spPr>
        <p:style>
          <a:lnRef idx="1">
            <a:schemeClr val="accent1"/>
          </a:lnRef>
          <a:fillRef idx="0">
            <a:schemeClr val="accent1"/>
          </a:fillRef>
          <a:effectRef idx="0">
            <a:schemeClr val="accent1"/>
          </a:effectRef>
          <a:fontRef idx="minor">
            <a:schemeClr val="tx1"/>
          </a:fontRef>
        </p:style>
      </p:cxnSp>
      <p:sp>
        <p:nvSpPr>
          <p:cNvPr id="101" name="TextBox 97"/>
          <p:cNvSpPr txBox="1"/>
          <p:nvPr/>
        </p:nvSpPr>
        <p:spPr>
          <a:xfrm flipH="1">
            <a:off x="375137" y="1751013"/>
            <a:ext cx="1409700" cy="30493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800" b="1" dirty="0" smtClean="0"/>
              <a:t>SMME</a:t>
            </a:r>
            <a:endParaRPr lang="en-ZA" sz="1800" b="1" dirty="0"/>
          </a:p>
        </p:txBody>
      </p:sp>
      <p:sp>
        <p:nvSpPr>
          <p:cNvPr id="102" name="Oval 101"/>
          <p:cNvSpPr/>
          <p:nvPr/>
        </p:nvSpPr>
        <p:spPr>
          <a:xfrm>
            <a:off x="2409825" y="30940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103" name="Oval 102"/>
          <p:cNvSpPr/>
          <p:nvPr/>
        </p:nvSpPr>
        <p:spPr>
          <a:xfrm>
            <a:off x="2828925" y="287496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104" name="Oval 103"/>
          <p:cNvSpPr/>
          <p:nvPr/>
        </p:nvSpPr>
        <p:spPr>
          <a:xfrm>
            <a:off x="2000250" y="398938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105" name="Oval 104"/>
          <p:cNvSpPr/>
          <p:nvPr/>
        </p:nvSpPr>
        <p:spPr>
          <a:xfrm>
            <a:off x="2819400" y="3484563"/>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106" name="Oval 105"/>
          <p:cNvSpPr/>
          <p:nvPr/>
        </p:nvSpPr>
        <p:spPr>
          <a:xfrm>
            <a:off x="2476500" y="3779838"/>
            <a:ext cx="360363" cy="179387"/>
          </a:xfrm>
          <a:prstGeom prst="ellipse">
            <a:avLst/>
          </a:prstGeom>
          <a:solidFill>
            <a:sysClr val="window" lastClr="FFFFFF"/>
          </a:solidFill>
          <a:ln w="12700">
            <a:solidFill>
              <a:sysClr val="windowText" lastClr="000000"/>
            </a:solidFill>
            <a:prstDash val="solid"/>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cxnSp>
        <p:nvCxnSpPr>
          <p:cNvPr id="107" name="Straight Connector 106"/>
          <p:cNvCxnSpPr/>
          <p:nvPr/>
        </p:nvCxnSpPr>
        <p:spPr>
          <a:xfrm flipV="1">
            <a:off x="2784475" y="3663950"/>
            <a:ext cx="214313" cy="142875"/>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2998788" y="3054350"/>
            <a:ext cx="9525" cy="430213"/>
          </a:xfrm>
          <a:prstGeom prst="line">
            <a:avLst/>
          </a:prstGeom>
          <a:ln w="9525">
            <a:solidFill>
              <a:sysClr val="windowText" lastClr="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9" name="TextBox 105"/>
          <p:cNvSpPr txBox="1"/>
          <p:nvPr/>
        </p:nvSpPr>
        <p:spPr>
          <a:xfrm>
            <a:off x="1990725" y="26273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AD</a:t>
            </a:r>
          </a:p>
        </p:txBody>
      </p:sp>
      <p:sp>
        <p:nvSpPr>
          <p:cNvPr id="110" name="TextBox 106"/>
          <p:cNvSpPr txBox="1"/>
          <p:nvPr/>
        </p:nvSpPr>
        <p:spPr>
          <a:xfrm>
            <a:off x="2828925" y="203676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AD</a:t>
            </a:r>
          </a:p>
        </p:txBody>
      </p:sp>
      <p:sp>
        <p:nvSpPr>
          <p:cNvPr id="111" name="TextBox 107"/>
          <p:cNvSpPr txBox="1"/>
          <p:nvPr/>
        </p:nvSpPr>
        <p:spPr>
          <a:xfrm>
            <a:off x="1990725" y="39512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AD</a:t>
            </a:r>
          </a:p>
        </p:txBody>
      </p:sp>
      <p:sp>
        <p:nvSpPr>
          <p:cNvPr id="112" name="TextBox 108"/>
          <p:cNvSpPr txBox="1"/>
          <p:nvPr/>
        </p:nvSpPr>
        <p:spPr>
          <a:xfrm>
            <a:off x="2286000" y="23225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B</a:t>
            </a:r>
          </a:p>
        </p:txBody>
      </p:sp>
      <p:sp>
        <p:nvSpPr>
          <p:cNvPr id="113" name="TextBox 109"/>
          <p:cNvSpPr txBox="1"/>
          <p:nvPr/>
        </p:nvSpPr>
        <p:spPr>
          <a:xfrm>
            <a:off x="2714625" y="234156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IM</a:t>
            </a:r>
          </a:p>
        </p:txBody>
      </p:sp>
      <p:sp>
        <p:nvSpPr>
          <p:cNvPr id="114" name="TextBox 110"/>
          <p:cNvSpPr txBox="1"/>
          <p:nvPr/>
        </p:nvSpPr>
        <p:spPr>
          <a:xfrm>
            <a:off x="2781300" y="283686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AD</a:t>
            </a:r>
          </a:p>
        </p:txBody>
      </p:sp>
      <p:sp>
        <p:nvSpPr>
          <p:cNvPr id="115" name="TextBox 111"/>
          <p:cNvSpPr txBox="1"/>
          <p:nvPr/>
        </p:nvSpPr>
        <p:spPr>
          <a:xfrm>
            <a:off x="2409825" y="30368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IM</a:t>
            </a:r>
          </a:p>
        </p:txBody>
      </p:sp>
      <p:sp>
        <p:nvSpPr>
          <p:cNvPr id="116" name="TextBox 112"/>
          <p:cNvSpPr txBox="1"/>
          <p:nvPr/>
        </p:nvSpPr>
        <p:spPr>
          <a:xfrm>
            <a:off x="1971675" y="32654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IM</a:t>
            </a:r>
          </a:p>
        </p:txBody>
      </p:sp>
      <p:sp>
        <p:nvSpPr>
          <p:cNvPr id="117" name="TextBox 113"/>
          <p:cNvSpPr txBox="1"/>
          <p:nvPr/>
        </p:nvSpPr>
        <p:spPr>
          <a:xfrm>
            <a:off x="2809875" y="3455988"/>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AD</a:t>
            </a:r>
          </a:p>
        </p:txBody>
      </p:sp>
      <p:sp>
        <p:nvSpPr>
          <p:cNvPr id="118" name="TextBox 114"/>
          <p:cNvSpPr txBox="1"/>
          <p:nvPr/>
        </p:nvSpPr>
        <p:spPr>
          <a:xfrm>
            <a:off x="2438400" y="3732213"/>
            <a:ext cx="4286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100"/>
              <a:t>IM</a:t>
            </a:r>
          </a:p>
        </p:txBody>
      </p:sp>
      <p:sp>
        <p:nvSpPr>
          <p:cNvPr id="119" name="Flowchart: Data 118"/>
          <p:cNvSpPr/>
          <p:nvPr/>
        </p:nvSpPr>
        <p:spPr>
          <a:xfrm rot="5400000" flipV="1">
            <a:off x="787400" y="2020888"/>
            <a:ext cx="3598863" cy="1439862"/>
          </a:xfrm>
          <a:prstGeom prst="flowChartInputOutput">
            <a:avLst/>
          </a:prstGeom>
          <a:noFill/>
          <a:ln w="12700">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120" name="TextBox 116"/>
          <p:cNvSpPr txBox="1"/>
          <p:nvPr/>
        </p:nvSpPr>
        <p:spPr>
          <a:xfrm>
            <a:off x="1990725" y="1617663"/>
            <a:ext cx="428625" cy="2190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100"/>
              <a:t>B</a:t>
            </a:r>
          </a:p>
        </p:txBody>
      </p:sp>
      <p:cxnSp>
        <p:nvCxnSpPr>
          <p:cNvPr id="121" name="Straight Connector 120"/>
          <p:cNvCxnSpPr/>
          <p:nvPr/>
        </p:nvCxnSpPr>
        <p:spPr>
          <a:xfrm>
            <a:off x="3306763" y="2741613"/>
            <a:ext cx="2879725"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22" name="Straight Connector 121"/>
          <p:cNvCxnSpPr/>
          <p:nvPr/>
        </p:nvCxnSpPr>
        <p:spPr>
          <a:xfrm flipV="1">
            <a:off x="3286125" y="1817688"/>
            <a:ext cx="2917825" cy="1666875"/>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23" name="Straight Connector 122"/>
          <p:cNvCxnSpPr/>
          <p:nvPr/>
        </p:nvCxnSpPr>
        <p:spPr>
          <a:xfrm>
            <a:off x="3306763" y="2381250"/>
            <a:ext cx="2849562" cy="1693863"/>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24" name="Straight Connector 123"/>
          <p:cNvCxnSpPr/>
          <p:nvPr/>
        </p:nvCxnSpPr>
        <p:spPr>
          <a:xfrm>
            <a:off x="3305175" y="1360488"/>
            <a:ext cx="2867025" cy="36195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25" name="TextBox 121"/>
          <p:cNvSpPr txBox="1"/>
          <p:nvPr/>
        </p:nvSpPr>
        <p:spPr>
          <a:xfrm>
            <a:off x="4124325" y="2376220"/>
            <a:ext cx="1316831" cy="93503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500" dirty="0"/>
              <a:t>Resources </a:t>
            </a:r>
            <a:r>
              <a:rPr lang="en-ZA" sz="1500" baseline="0" dirty="0"/>
              <a:t>(e.g. bursary programmes)</a:t>
            </a:r>
            <a:endParaRPr lang="en-ZA" sz="1500" dirty="0"/>
          </a:p>
        </p:txBody>
      </p:sp>
      <p:sp>
        <p:nvSpPr>
          <p:cNvPr id="126" name="TextBox 122"/>
          <p:cNvSpPr txBox="1"/>
          <p:nvPr/>
        </p:nvSpPr>
        <p:spPr>
          <a:xfrm>
            <a:off x="4137421" y="1269240"/>
            <a:ext cx="1290637" cy="1000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500" dirty="0"/>
              <a:t>Org linkages (knowledge</a:t>
            </a:r>
            <a:r>
              <a:rPr lang="en-ZA" sz="1500" baseline="0" dirty="0"/>
              <a:t> &amp; experience) (e.g. UILs)</a:t>
            </a:r>
            <a:endParaRPr lang="en-ZA" sz="1500" dirty="0"/>
          </a:p>
          <a:p>
            <a:pPr algn="ctr"/>
            <a:endParaRPr lang="en-ZA" sz="1500" b="1" dirty="0"/>
          </a:p>
        </p:txBody>
      </p:sp>
      <p:sp>
        <p:nvSpPr>
          <p:cNvPr id="127" name="TextBox 123"/>
          <p:cNvSpPr txBox="1"/>
          <p:nvPr/>
        </p:nvSpPr>
        <p:spPr>
          <a:xfrm>
            <a:off x="4092575" y="3313113"/>
            <a:ext cx="1414461" cy="104567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500" dirty="0"/>
              <a:t>Skills</a:t>
            </a:r>
            <a:r>
              <a:rPr lang="en-ZA" sz="1500" baseline="0" dirty="0"/>
              <a:t> movement (graduates, </a:t>
            </a:r>
            <a:r>
              <a:rPr lang="en-ZA" sz="1500" baseline="0" dirty="0" smtClean="0"/>
              <a:t>up-skilling</a:t>
            </a:r>
            <a:r>
              <a:rPr lang="en-ZA" sz="1500" baseline="0" dirty="0"/>
              <a:t>)</a:t>
            </a:r>
            <a:endParaRPr lang="en-ZA" sz="1500" dirty="0"/>
          </a:p>
        </p:txBody>
      </p:sp>
      <p:cxnSp>
        <p:nvCxnSpPr>
          <p:cNvPr id="128" name="Curved Connector 127"/>
          <p:cNvCxnSpPr/>
          <p:nvPr/>
        </p:nvCxnSpPr>
        <p:spPr>
          <a:xfrm flipH="1" flipV="1">
            <a:off x="4205198" y="3591182"/>
            <a:ext cx="612775" cy="755650"/>
          </a:xfrm>
          <a:prstGeom prst="curvedConnector4">
            <a:avLst>
              <a:gd name="adj1" fmla="val -100068"/>
              <a:gd name="adj2" fmla="val 154545"/>
            </a:avLst>
          </a:prstGeom>
          <a:ln>
            <a:solidFill>
              <a:sysClr val="windowText" lastClr="000000"/>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30" name="Curved Connector 129"/>
          <p:cNvCxnSpPr/>
          <p:nvPr/>
        </p:nvCxnSpPr>
        <p:spPr>
          <a:xfrm flipH="1" flipV="1">
            <a:off x="4234685" y="2630486"/>
            <a:ext cx="612775" cy="720725"/>
          </a:xfrm>
          <a:prstGeom prst="curvedConnector4">
            <a:avLst>
              <a:gd name="adj1" fmla="val -87458"/>
              <a:gd name="adj2" fmla="val 154545"/>
            </a:avLst>
          </a:prstGeom>
          <a:ln>
            <a:solidFill>
              <a:sysClr val="windowText" lastClr="000000"/>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32" name="Curved Connector 131"/>
          <p:cNvCxnSpPr/>
          <p:nvPr/>
        </p:nvCxnSpPr>
        <p:spPr>
          <a:xfrm flipH="1" flipV="1">
            <a:off x="4255293" y="1548640"/>
            <a:ext cx="576263" cy="720725"/>
          </a:xfrm>
          <a:prstGeom prst="curvedConnector4">
            <a:avLst>
              <a:gd name="adj1" fmla="val -94457"/>
              <a:gd name="adj2" fmla="val 154545"/>
            </a:avLst>
          </a:prstGeom>
          <a:ln>
            <a:solidFill>
              <a:sysClr val="windowText" lastClr="00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134" name="TextBox 130"/>
          <p:cNvSpPr txBox="1"/>
          <p:nvPr/>
        </p:nvSpPr>
        <p:spPr>
          <a:xfrm>
            <a:off x="3063230" y="592491"/>
            <a:ext cx="3693319"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2000" b="1" dirty="0"/>
              <a:t>MECHANISMS/STRATEGIES</a:t>
            </a:r>
          </a:p>
        </p:txBody>
      </p:sp>
      <p:sp>
        <p:nvSpPr>
          <p:cNvPr id="135" name="TextBox 131"/>
          <p:cNvSpPr txBox="1"/>
          <p:nvPr/>
        </p:nvSpPr>
        <p:spPr>
          <a:xfrm>
            <a:off x="449389" y="379557"/>
            <a:ext cx="2100424" cy="69668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2000" b="1" dirty="0"/>
              <a:t>SKILLS DEMAND</a:t>
            </a:r>
          </a:p>
        </p:txBody>
      </p:sp>
      <p:sp>
        <p:nvSpPr>
          <p:cNvPr id="136" name="TextBox 132"/>
          <p:cNvSpPr txBox="1"/>
          <p:nvPr/>
        </p:nvSpPr>
        <p:spPr>
          <a:xfrm>
            <a:off x="6905625" y="465420"/>
            <a:ext cx="2111195" cy="52496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2000" b="1" dirty="0"/>
              <a:t>SKILLS SUPPLY</a:t>
            </a:r>
          </a:p>
        </p:txBody>
      </p:sp>
      <p:sp>
        <p:nvSpPr>
          <p:cNvPr id="137" name="TextBox 133"/>
          <p:cNvSpPr txBox="1"/>
          <p:nvPr/>
        </p:nvSpPr>
        <p:spPr>
          <a:xfrm>
            <a:off x="14288" y="6093296"/>
            <a:ext cx="9144000" cy="49802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3200" dirty="0" smtClean="0">
                <a:solidFill>
                  <a:schemeClr val="dk1"/>
                </a:solidFill>
                <a:effectLst/>
                <a:latin typeface="+mj-lt"/>
              </a:rPr>
              <a:t>Capability building processes in the SSI</a:t>
            </a:r>
            <a:endParaRPr lang="en-ZA" sz="3200" dirty="0">
              <a:latin typeface="+mj-lt"/>
            </a:endParaRPr>
          </a:p>
        </p:txBody>
      </p:sp>
      <p:sp>
        <p:nvSpPr>
          <p:cNvPr id="138" name="Oval 137"/>
          <p:cNvSpPr/>
          <p:nvPr/>
        </p:nvSpPr>
        <p:spPr>
          <a:xfrm>
            <a:off x="1742942" y="5322888"/>
            <a:ext cx="6252592" cy="691548"/>
          </a:xfrm>
          <a:prstGeom prst="ellipse">
            <a:avLst/>
          </a:prstGeom>
          <a:noFill/>
          <a:ln w="12700">
            <a:solidFill>
              <a:sysClr val="windowText" lastClr="000000"/>
            </a:solidFill>
            <a:prstDash val="sysDash"/>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ZA" sz="1100"/>
          </a:p>
        </p:txBody>
      </p:sp>
      <p:sp>
        <p:nvSpPr>
          <p:cNvPr id="139" name="TextBox 135"/>
          <p:cNvSpPr txBox="1"/>
          <p:nvPr/>
        </p:nvSpPr>
        <p:spPr>
          <a:xfrm>
            <a:off x="3043237" y="5463103"/>
            <a:ext cx="3576638" cy="55133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400" dirty="0" smtClean="0"/>
              <a:t>e.g. IPAP2                 </a:t>
            </a:r>
            <a:r>
              <a:rPr lang="en-ZA" sz="2000" b="1" dirty="0" smtClean="0"/>
              <a:t> Policy          </a:t>
            </a:r>
            <a:r>
              <a:rPr lang="en-ZA" sz="1400" dirty="0" smtClean="0"/>
              <a:t>e.g.</a:t>
            </a:r>
            <a:r>
              <a:rPr lang="en-ZA" sz="2000" b="1" dirty="0" smtClean="0"/>
              <a:t> </a:t>
            </a:r>
            <a:r>
              <a:rPr lang="en-ZA" sz="1400" dirty="0" smtClean="0"/>
              <a:t>NDP3</a:t>
            </a:r>
            <a:endParaRPr lang="en-ZA" sz="1400" dirty="0"/>
          </a:p>
        </p:txBody>
      </p:sp>
      <p:cxnSp>
        <p:nvCxnSpPr>
          <p:cNvPr id="140" name="Straight Connector 139"/>
          <p:cNvCxnSpPr/>
          <p:nvPr/>
        </p:nvCxnSpPr>
        <p:spPr>
          <a:xfrm flipH="1" flipV="1">
            <a:off x="2771775" y="4065588"/>
            <a:ext cx="0" cy="146685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V="1">
            <a:off x="3171825" y="1684338"/>
            <a:ext cx="0" cy="3933825"/>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6848475" y="1770063"/>
            <a:ext cx="0" cy="37719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3200400" y="2741613"/>
            <a:ext cx="2986088" cy="27432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8" name="TextBox 144"/>
          <p:cNvSpPr txBox="1"/>
          <p:nvPr/>
        </p:nvSpPr>
        <p:spPr>
          <a:xfrm>
            <a:off x="1915119" y="4472953"/>
            <a:ext cx="1386680" cy="95726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500" dirty="0"/>
              <a:t>Interpreting &amp; implementing policy</a:t>
            </a:r>
          </a:p>
        </p:txBody>
      </p:sp>
      <p:sp>
        <p:nvSpPr>
          <p:cNvPr id="149" name="TextBox 145"/>
          <p:cNvSpPr txBox="1"/>
          <p:nvPr/>
        </p:nvSpPr>
        <p:spPr>
          <a:xfrm>
            <a:off x="6848474" y="4458082"/>
            <a:ext cx="1319213" cy="96361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500" dirty="0"/>
              <a:t>Interpreting &amp; implementing policy</a:t>
            </a:r>
          </a:p>
        </p:txBody>
      </p:sp>
      <p:cxnSp>
        <p:nvCxnSpPr>
          <p:cNvPr id="150" name="Curved Connector 149"/>
          <p:cNvCxnSpPr/>
          <p:nvPr/>
        </p:nvCxnSpPr>
        <p:spPr>
          <a:xfrm flipH="1" flipV="1">
            <a:off x="6810274" y="4773613"/>
            <a:ext cx="612775" cy="539750"/>
          </a:xfrm>
          <a:prstGeom prst="curvedConnector4">
            <a:avLst>
              <a:gd name="adj1" fmla="val -118984"/>
              <a:gd name="adj2" fmla="val 187950"/>
            </a:avLst>
          </a:prstGeom>
          <a:ln>
            <a:solidFill>
              <a:sysClr val="windowText" lastClr="000000"/>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52" name="Curved Connector 151"/>
          <p:cNvCxnSpPr/>
          <p:nvPr/>
        </p:nvCxnSpPr>
        <p:spPr>
          <a:xfrm flipH="1" flipV="1">
            <a:off x="2039937" y="4763596"/>
            <a:ext cx="612775" cy="539750"/>
          </a:xfrm>
          <a:prstGeom prst="curvedConnector4">
            <a:avLst>
              <a:gd name="adj1" fmla="val -85356"/>
              <a:gd name="adj2" fmla="val 187951"/>
            </a:avLst>
          </a:prstGeom>
          <a:ln>
            <a:solidFill>
              <a:sysClr val="windowText" lastClr="00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154" name="TextBox 150"/>
          <p:cNvSpPr txBox="1"/>
          <p:nvPr/>
        </p:nvSpPr>
        <p:spPr>
          <a:xfrm>
            <a:off x="5009077" y="4592559"/>
            <a:ext cx="1408906" cy="650081"/>
          </a:xfrm>
          <a:prstGeom prst="rect">
            <a:avLst/>
          </a:prstGeom>
          <a:ln w="9525">
            <a:prstDash val="sysDash"/>
          </a:ln>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600" dirty="0">
                <a:solidFill>
                  <a:schemeClr val="dk1"/>
                </a:solidFill>
                <a:effectLst/>
              </a:rPr>
              <a:t>Sector </a:t>
            </a:r>
            <a:r>
              <a:rPr lang="en-ZA" sz="1600" dirty="0" err="1">
                <a:solidFill>
                  <a:schemeClr val="dk1"/>
                </a:solidFill>
                <a:effectLst/>
              </a:rPr>
              <a:t>interms</a:t>
            </a:r>
            <a:r>
              <a:rPr lang="en-ZA" sz="1600" dirty="0">
                <a:solidFill>
                  <a:schemeClr val="dk1"/>
                </a:solidFill>
                <a:effectLst/>
              </a:rPr>
              <a:t> (public)</a:t>
            </a:r>
            <a:endParaRPr lang="en-ZA" sz="1600" dirty="0">
              <a:effectLst/>
            </a:endParaRPr>
          </a:p>
        </p:txBody>
      </p:sp>
      <p:sp>
        <p:nvSpPr>
          <p:cNvPr id="155" name="TextBox 151"/>
          <p:cNvSpPr txBox="1"/>
          <p:nvPr/>
        </p:nvSpPr>
        <p:spPr>
          <a:xfrm>
            <a:off x="3409155" y="4577892"/>
            <a:ext cx="1390650" cy="632999"/>
          </a:xfrm>
          <a:prstGeom prst="rect">
            <a:avLst/>
          </a:prstGeom>
          <a:ln w="9525">
            <a:prstDash val="sysDash"/>
          </a:ln>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600" dirty="0"/>
              <a:t>Sector </a:t>
            </a:r>
            <a:r>
              <a:rPr lang="en-ZA" sz="1600" dirty="0" err="1"/>
              <a:t>interms</a:t>
            </a:r>
            <a:r>
              <a:rPr lang="en-ZA" sz="1600" dirty="0"/>
              <a:t> (private)</a:t>
            </a:r>
          </a:p>
        </p:txBody>
      </p:sp>
      <p:cxnSp>
        <p:nvCxnSpPr>
          <p:cNvPr id="156" name="Straight Connector 155"/>
          <p:cNvCxnSpPr/>
          <p:nvPr/>
        </p:nvCxnSpPr>
        <p:spPr>
          <a:xfrm flipV="1">
            <a:off x="4586288" y="3394075"/>
            <a:ext cx="1709737" cy="1328738"/>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57" name="Straight Connector 156"/>
          <p:cNvCxnSpPr/>
          <p:nvPr/>
        </p:nvCxnSpPr>
        <p:spPr>
          <a:xfrm flipH="1" flipV="1">
            <a:off x="2624138" y="3294063"/>
            <a:ext cx="1962150" cy="142875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58" name="Straight Connector 157"/>
          <p:cNvCxnSpPr/>
          <p:nvPr/>
        </p:nvCxnSpPr>
        <p:spPr>
          <a:xfrm flipV="1">
            <a:off x="5757863" y="4208463"/>
            <a:ext cx="771525" cy="514350"/>
          </a:xfrm>
          <a:prstGeom prst="line">
            <a:avLst/>
          </a:prstGeom>
        </p:spPr>
        <p:style>
          <a:lnRef idx="1">
            <a:schemeClr val="dk1"/>
          </a:lnRef>
          <a:fillRef idx="0">
            <a:schemeClr val="dk1"/>
          </a:fillRef>
          <a:effectRef idx="0">
            <a:schemeClr val="dk1"/>
          </a:effectRef>
          <a:fontRef idx="minor">
            <a:schemeClr val="tx1"/>
          </a:fontRef>
        </p:style>
      </p:cxnSp>
      <p:cxnSp>
        <p:nvCxnSpPr>
          <p:cNvPr id="159" name="Straight Connector 158"/>
          <p:cNvCxnSpPr/>
          <p:nvPr/>
        </p:nvCxnSpPr>
        <p:spPr>
          <a:xfrm flipH="1" flipV="1">
            <a:off x="3138128" y="2990849"/>
            <a:ext cx="2568575" cy="1757363"/>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0" name="Straight Connector 159"/>
          <p:cNvCxnSpPr/>
          <p:nvPr/>
        </p:nvCxnSpPr>
        <p:spPr>
          <a:xfrm flipV="1">
            <a:off x="5743575" y="5191125"/>
            <a:ext cx="0" cy="255588"/>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3714750" y="5189538"/>
            <a:ext cx="871538" cy="24765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47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1000"/>
                                        <p:tgtEl>
                                          <p:spTgt spid="136"/>
                                        </p:tgtEl>
                                      </p:cBhvr>
                                    </p:animEffect>
                                    <p:anim calcmode="lin" valueType="num">
                                      <p:cBhvr>
                                        <p:cTn id="8" dur="1000" fill="hold"/>
                                        <p:tgtEl>
                                          <p:spTgt spid="136"/>
                                        </p:tgtEl>
                                        <p:attrNameLst>
                                          <p:attrName>ppt_x</p:attrName>
                                        </p:attrNameLst>
                                      </p:cBhvr>
                                      <p:tavLst>
                                        <p:tav tm="0">
                                          <p:val>
                                            <p:strVal val="#ppt_x"/>
                                          </p:val>
                                        </p:tav>
                                        <p:tav tm="100000">
                                          <p:val>
                                            <p:strVal val="#ppt_x"/>
                                          </p:val>
                                        </p:tav>
                                      </p:tavLst>
                                    </p:anim>
                                    <p:anim calcmode="lin" valueType="num">
                                      <p:cBhvr>
                                        <p:cTn id="9" dur="1000" fill="hold"/>
                                        <p:tgtEl>
                                          <p:spTgt spid="1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1200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12500"/>
                            </p:stCondLst>
                            <p:childTnLst>
                              <p:par>
                                <p:cTn id="17" presetID="2" presetClass="entr" presetSubtype="4" fill="hold" grpId="0" nodeType="afterEffect">
                                  <p:stCondLst>
                                    <p:cond delay="100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par>
                          <p:cTn id="21" fill="hold">
                            <p:stCondLst>
                              <p:cond delay="14000"/>
                            </p:stCondLst>
                            <p:childTnLst>
                              <p:par>
                                <p:cTn id="22" presetID="2" presetClass="entr" presetSubtype="4" fill="hold" grpId="0" nodeType="afterEffect">
                                  <p:stCondLst>
                                    <p:cond delay="1000"/>
                                  </p:stCondLst>
                                  <p:childTnLst>
                                    <p:set>
                                      <p:cBhvr>
                                        <p:cTn id="23" dur="1" fill="hold">
                                          <p:stCondLst>
                                            <p:cond delay="0"/>
                                          </p:stCondLst>
                                        </p:cTn>
                                        <p:tgtEl>
                                          <p:spTgt spid="42"/>
                                        </p:tgtEl>
                                        <p:attrNameLst>
                                          <p:attrName>style.visibility</p:attrName>
                                        </p:attrNameLst>
                                      </p:cBhvr>
                                      <p:to>
                                        <p:strVal val="visible"/>
                                      </p:to>
                                    </p:set>
                                    <p:anim calcmode="lin" valueType="num">
                                      <p:cBhvr additive="base">
                                        <p:cTn id="24" dur="500" fill="hold"/>
                                        <p:tgtEl>
                                          <p:spTgt spid="42"/>
                                        </p:tgtEl>
                                        <p:attrNameLst>
                                          <p:attrName>ppt_x</p:attrName>
                                        </p:attrNameLst>
                                      </p:cBhvr>
                                      <p:tavLst>
                                        <p:tav tm="0">
                                          <p:val>
                                            <p:strVal val="#ppt_x"/>
                                          </p:val>
                                        </p:tav>
                                        <p:tav tm="100000">
                                          <p:val>
                                            <p:strVal val="#ppt_x"/>
                                          </p:val>
                                        </p:tav>
                                      </p:tavLst>
                                    </p:anim>
                                    <p:anim calcmode="lin" valueType="num">
                                      <p:cBhvr additive="base">
                                        <p:cTn id="25" dur="500" fill="hold"/>
                                        <p:tgtEl>
                                          <p:spTgt spid="42"/>
                                        </p:tgtEl>
                                        <p:attrNameLst>
                                          <p:attrName>ppt_y</p:attrName>
                                        </p:attrNameLst>
                                      </p:cBhvr>
                                      <p:tavLst>
                                        <p:tav tm="0">
                                          <p:val>
                                            <p:strVal val="1+#ppt_h/2"/>
                                          </p:val>
                                        </p:tav>
                                        <p:tav tm="100000">
                                          <p:val>
                                            <p:strVal val="#ppt_y"/>
                                          </p:val>
                                        </p:tav>
                                      </p:tavLst>
                                    </p:anim>
                                  </p:childTnLst>
                                </p:cTn>
                              </p:par>
                            </p:childTnLst>
                          </p:cTn>
                        </p:par>
                        <p:par>
                          <p:cTn id="26" fill="hold">
                            <p:stCondLst>
                              <p:cond delay="15500"/>
                            </p:stCondLst>
                            <p:childTnLst>
                              <p:par>
                                <p:cTn id="27" presetID="2" presetClass="entr" presetSubtype="4" fill="hold" grpId="0" nodeType="afterEffect">
                                  <p:stCondLst>
                                    <p:cond delay="1000"/>
                                  </p:stCondLst>
                                  <p:childTnLst>
                                    <p:set>
                                      <p:cBhvr>
                                        <p:cTn id="28" dur="1" fill="hold">
                                          <p:stCondLst>
                                            <p:cond delay="0"/>
                                          </p:stCondLst>
                                        </p:cTn>
                                        <p:tgtEl>
                                          <p:spTgt spid="47"/>
                                        </p:tgtEl>
                                        <p:attrNameLst>
                                          <p:attrName>style.visibility</p:attrName>
                                        </p:attrNameLst>
                                      </p:cBhvr>
                                      <p:to>
                                        <p:strVal val="visible"/>
                                      </p:to>
                                    </p:set>
                                    <p:anim calcmode="lin" valueType="num">
                                      <p:cBhvr additive="base">
                                        <p:cTn id="29" dur="100" fill="hold"/>
                                        <p:tgtEl>
                                          <p:spTgt spid="47"/>
                                        </p:tgtEl>
                                        <p:attrNameLst>
                                          <p:attrName>ppt_x</p:attrName>
                                        </p:attrNameLst>
                                      </p:cBhvr>
                                      <p:tavLst>
                                        <p:tav tm="0">
                                          <p:val>
                                            <p:strVal val="#ppt_x"/>
                                          </p:val>
                                        </p:tav>
                                        <p:tav tm="100000">
                                          <p:val>
                                            <p:strVal val="#ppt_x"/>
                                          </p:val>
                                        </p:tav>
                                      </p:tavLst>
                                    </p:anim>
                                    <p:anim calcmode="lin" valueType="num">
                                      <p:cBhvr additive="base">
                                        <p:cTn id="30" dur="1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59000"/>
                                  </p:stCondLst>
                                  <p:childTnLst>
                                    <p:set>
                                      <p:cBhvr>
                                        <p:cTn id="34" dur="1" fill="hold">
                                          <p:stCondLst>
                                            <p:cond delay="0"/>
                                          </p:stCondLst>
                                        </p:cTn>
                                        <p:tgtEl>
                                          <p:spTgt spid="139"/>
                                        </p:tgtEl>
                                        <p:attrNameLst>
                                          <p:attrName>style.visibility</p:attrName>
                                        </p:attrNameLst>
                                      </p:cBhvr>
                                      <p:to>
                                        <p:strVal val="visible"/>
                                      </p:to>
                                    </p:set>
                                    <p:animEffect transition="in" filter="fade">
                                      <p:cBhvr>
                                        <p:cTn id="35" dur="1000"/>
                                        <p:tgtEl>
                                          <p:spTgt spid="139"/>
                                        </p:tgtEl>
                                      </p:cBhvr>
                                    </p:animEffect>
                                    <p:anim calcmode="lin" valueType="num">
                                      <p:cBhvr>
                                        <p:cTn id="36" dur="1000" fill="hold"/>
                                        <p:tgtEl>
                                          <p:spTgt spid="139"/>
                                        </p:tgtEl>
                                        <p:attrNameLst>
                                          <p:attrName>ppt_x</p:attrName>
                                        </p:attrNameLst>
                                      </p:cBhvr>
                                      <p:tavLst>
                                        <p:tav tm="0">
                                          <p:val>
                                            <p:strVal val="#ppt_x"/>
                                          </p:val>
                                        </p:tav>
                                        <p:tav tm="100000">
                                          <p:val>
                                            <p:strVal val="#ppt_x"/>
                                          </p:val>
                                        </p:tav>
                                      </p:tavLst>
                                    </p:anim>
                                    <p:anim calcmode="lin" valueType="num">
                                      <p:cBhvr>
                                        <p:cTn id="37"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35000"/>
                                  </p:stCondLst>
                                  <p:childTnLst>
                                    <p:set>
                                      <p:cBhvr>
                                        <p:cTn id="41" dur="1" fill="hold">
                                          <p:stCondLst>
                                            <p:cond delay="0"/>
                                          </p:stCondLst>
                                        </p:cTn>
                                        <p:tgtEl>
                                          <p:spTgt spid="135"/>
                                        </p:tgtEl>
                                        <p:attrNameLst>
                                          <p:attrName>style.visibility</p:attrName>
                                        </p:attrNameLst>
                                      </p:cBhvr>
                                      <p:to>
                                        <p:strVal val="visible"/>
                                      </p:to>
                                    </p:set>
                                    <p:animEffect transition="in" filter="fade">
                                      <p:cBhvr>
                                        <p:cTn id="42" dur="1000"/>
                                        <p:tgtEl>
                                          <p:spTgt spid="135"/>
                                        </p:tgtEl>
                                      </p:cBhvr>
                                    </p:animEffect>
                                    <p:anim calcmode="lin" valueType="num">
                                      <p:cBhvr>
                                        <p:cTn id="43" dur="1000" fill="hold"/>
                                        <p:tgtEl>
                                          <p:spTgt spid="135"/>
                                        </p:tgtEl>
                                        <p:attrNameLst>
                                          <p:attrName>ppt_x</p:attrName>
                                        </p:attrNameLst>
                                      </p:cBhvr>
                                      <p:tavLst>
                                        <p:tav tm="0">
                                          <p:val>
                                            <p:strVal val="#ppt_x"/>
                                          </p:val>
                                        </p:tav>
                                        <p:tav tm="100000">
                                          <p:val>
                                            <p:strVal val="#ppt_x"/>
                                          </p:val>
                                        </p:tav>
                                      </p:tavLst>
                                    </p:anim>
                                    <p:anim calcmode="lin" valueType="num">
                                      <p:cBhvr>
                                        <p:cTn id="44" dur="1000" fill="hold"/>
                                        <p:tgtEl>
                                          <p:spTgt spid="13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12000"/>
                                  </p:stCondLst>
                                  <p:childTnLst>
                                    <p:set>
                                      <p:cBhvr>
                                        <p:cTn id="48" dur="1" fill="hold">
                                          <p:stCondLst>
                                            <p:cond delay="0"/>
                                          </p:stCondLst>
                                        </p:cTn>
                                        <p:tgtEl>
                                          <p:spTgt spid="101"/>
                                        </p:tgtEl>
                                        <p:attrNameLst>
                                          <p:attrName>style.visibility</p:attrName>
                                        </p:attrNameLst>
                                      </p:cBhvr>
                                      <p:to>
                                        <p:strVal val="visible"/>
                                      </p:to>
                                    </p:set>
                                    <p:anim calcmode="lin" valueType="num">
                                      <p:cBhvr additive="base">
                                        <p:cTn id="49" dur="500" fill="hold"/>
                                        <p:tgtEl>
                                          <p:spTgt spid="101"/>
                                        </p:tgtEl>
                                        <p:attrNameLst>
                                          <p:attrName>ppt_x</p:attrName>
                                        </p:attrNameLst>
                                      </p:cBhvr>
                                      <p:tavLst>
                                        <p:tav tm="0">
                                          <p:val>
                                            <p:strVal val="#ppt_x"/>
                                          </p:val>
                                        </p:tav>
                                        <p:tav tm="100000">
                                          <p:val>
                                            <p:strVal val="#ppt_x"/>
                                          </p:val>
                                        </p:tav>
                                      </p:tavLst>
                                    </p:anim>
                                    <p:anim calcmode="lin" valueType="num">
                                      <p:cBhvr additive="base">
                                        <p:cTn id="50" dur="500" fill="hold"/>
                                        <p:tgtEl>
                                          <p:spTgt spid="101"/>
                                        </p:tgtEl>
                                        <p:attrNameLst>
                                          <p:attrName>ppt_y</p:attrName>
                                        </p:attrNameLst>
                                      </p:cBhvr>
                                      <p:tavLst>
                                        <p:tav tm="0">
                                          <p:val>
                                            <p:strVal val="1+#ppt_h/2"/>
                                          </p:val>
                                        </p:tav>
                                        <p:tav tm="100000">
                                          <p:val>
                                            <p:strVal val="#ppt_y"/>
                                          </p:val>
                                        </p:tav>
                                      </p:tavLst>
                                    </p:anim>
                                  </p:childTnLst>
                                </p:cTn>
                              </p:par>
                            </p:childTnLst>
                          </p:cTn>
                        </p:par>
                        <p:par>
                          <p:cTn id="51" fill="hold">
                            <p:stCondLst>
                              <p:cond delay="12500"/>
                            </p:stCondLst>
                            <p:childTnLst>
                              <p:par>
                                <p:cTn id="52" presetID="2" presetClass="entr" presetSubtype="4" fill="hold" grpId="0" nodeType="afterEffect">
                                  <p:stCondLst>
                                    <p:cond delay="1000"/>
                                  </p:stCondLst>
                                  <p:childTnLst>
                                    <p:set>
                                      <p:cBhvr>
                                        <p:cTn id="53" dur="1" fill="hold">
                                          <p:stCondLst>
                                            <p:cond delay="0"/>
                                          </p:stCondLst>
                                        </p:cTn>
                                        <p:tgtEl>
                                          <p:spTgt spid="96"/>
                                        </p:tgtEl>
                                        <p:attrNameLst>
                                          <p:attrName>style.visibility</p:attrName>
                                        </p:attrNameLst>
                                      </p:cBhvr>
                                      <p:to>
                                        <p:strVal val="visible"/>
                                      </p:to>
                                    </p:set>
                                    <p:anim calcmode="lin" valueType="num">
                                      <p:cBhvr additive="base">
                                        <p:cTn id="54" dur="500" fill="hold"/>
                                        <p:tgtEl>
                                          <p:spTgt spid="96"/>
                                        </p:tgtEl>
                                        <p:attrNameLst>
                                          <p:attrName>ppt_x</p:attrName>
                                        </p:attrNameLst>
                                      </p:cBhvr>
                                      <p:tavLst>
                                        <p:tav tm="0">
                                          <p:val>
                                            <p:strVal val="#ppt_x"/>
                                          </p:val>
                                        </p:tav>
                                        <p:tav tm="100000">
                                          <p:val>
                                            <p:strVal val="#ppt_x"/>
                                          </p:val>
                                        </p:tav>
                                      </p:tavLst>
                                    </p:anim>
                                    <p:anim calcmode="lin" valueType="num">
                                      <p:cBhvr additive="base">
                                        <p:cTn id="55" dur="500" fill="hold"/>
                                        <p:tgtEl>
                                          <p:spTgt spid="96"/>
                                        </p:tgtEl>
                                        <p:attrNameLst>
                                          <p:attrName>ppt_y</p:attrName>
                                        </p:attrNameLst>
                                      </p:cBhvr>
                                      <p:tavLst>
                                        <p:tav tm="0">
                                          <p:val>
                                            <p:strVal val="1+#ppt_h/2"/>
                                          </p:val>
                                        </p:tav>
                                        <p:tav tm="100000">
                                          <p:val>
                                            <p:strVal val="#ppt_y"/>
                                          </p:val>
                                        </p:tav>
                                      </p:tavLst>
                                    </p:anim>
                                  </p:childTnLst>
                                </p:cTn>
                              </p:par>
                            </p:childTnLst>
                          </p:cTn>
                        </p:par>
                        <p:par>
                          <p:cTn id="56" fill="hold">
                            <p:stCondLst>
                              <p:cond delay="14000"/>
                            </p:stCondLst>
                            <p:childTnLst>
                              <p:par>
                                <p:cTn id="57" presetID="2" presetClass="entr" presetSubtype="4" fill="hold" grpId="0" nodeType="afterEffect">
                                  <p:stCondLst>
                                    <p:cond delay="1000"/>
                                  </p:stCondLst>
                                  <p:childTnLst>
                                    <p:set>
                                      <p:cBhvr>
                                        <p:cTn id="58" dur="1" fill="hold">
                                          <p:stCondLst>
                                            <p:cond delay="0"/>
                                          </p:stCondLst>
                                        </p:cTn>
                                        <p:tgtEl>
                                          <p:spTgt spid="95"/>
                                        </p:tgtEl>
                                        <p:attrNameLst>
                                          <p:attrName>style.visibility</p:attrName>
                                        </p:attrNameLst>
                                      </p:cBhvr>
                                      <p:to>
                                        <p:strVal val="visible"/>
                                      </p:to>
                                    </p:set>
                                    <p:anim calcmode="lin" valueType="num">
                                      <p:cBhvr additive="base">
                                        <p:cTn id="59" dur="500" fill="hold"/>
                                        <p:tgtEl>
                                          <p:spTgt spid="95"/>
                                        </p:tgtEl>
                                        <p:attrNameLst>
                                          <p:attrName>ppt_x</p:attrName>
                                        </p:attrNameLst>
                                      </p:cBhvr>
                                      <p:tavLst>
                                        <p:tav tm="0">
                                          <p:val>
                                            <p:strVal val="#ppt_x"/>
                                          </p:val>
                                        </p:tav>
                                        <p:tav tm="100000">
                                          <p:val>
                                            <p:strVal val="#ppt_x"/>
                                          </p:val>
                                        </p:tav>
                                      </p:tavLst>
                                    </p:anim>
                                    <p:anim calcmode="lin" valueType="num">
                                      <p:cBhvr additive="base">
                                        <p:cTn id="60" dur="500" fill="hold"/>
                                        <p:tgtEl>
                                          <p:spTgt spid="95"/>
                                        </p:tgtEl>
                                        <p:attrNameLst>
                                          <p:attrName>ppt_y</p:attrName>
                                        </p:attrNameLst>
                                      </p:cBhvr>
                                      <p:tavLst>
                                        <p:tav tm="0">
                                          <p:val>
                                            <p:strVal val="1+#ppt_h/2"/>
                                          </p:val>
                                        </p:tav>
                                        <p:tav tm="100000">
                                          <p:val>
                                            <p:strVal val="#ppt_y"/>
                                          </p:val>
                                        </p:tav>
                                      </p:tavLst>
                                    </p:anim>
                                  </p:childTnLst>
                                </p:cTn>
                              </p:par>
                            </p:childTnLst>
                          </p:cTn>
                        </p:par>
                        <p:par>
                          <p:cTn id="61" fill="hold">
                            <p:stCondLst>
                              <p:cond delay="15500"/>
                            </p:stCondLst>
                            <p:childTnLst>
                              <p:par>
                                <p:cTn id="62" presetID="2" presetClass="entr" presetSubtype="4" fill="hold" grpId="0" nodeType="afterEffect">
                                  <p:stCondLst>
                                    <p:cond delay="1000"/>
                                  </p:stCondLst>
                                  <p:childTnLst>
                                    <p:set>
                                      <p:cBhvr>
                                        <p:cTn id="63" dur="1" fill="hold">
                                          <p:stCondLst>
                                            <p:cond delay="0"/>
                                          </p:stCondLst>
                                        </p:cTn>
                                        <p:tgtEl>
                                          <p:spTgt spid="65"/>
                                        </p:tgtEl>
                                        <p:attrNameLst>
                                          <p:attrName>style.visibility</p:attrName>
                                        </p:attrNameLst>
                                      </p:cBhvr>
                                      <p:to>
                                        <p:strVal val="visible"/>
                                      </p:to>
                                    </p:set>
                                    <p:anim calcmode="lin" valueType="num">
                                      <p:cBhvr additive="base">
                                        <p:cTn id="64" dur="500" fill="hold"/>
                                        <p:tgtEl>
                                          <p:spTgt spid="65"/>
                                        </p:tgtEl>
                                        <p:attrNameLst>
                                          <p:attrName>ppt_x</p:attrName>
                                        </p:attrNameLst>
                                      </p:cBhvr>
                                      <p:tavLst>
                                        <p:tav tm="0">
                                          <p:val>
                                            <p:strVal val="#ppt_x"/>
                                          </p:val>
                                        </p:tav>
                                        <p:tav tm="100000">
                                          <p:val>
                                            <p:strVal val="#ppt_x"/>
                                          </p:val>
                                        </p:tav>
                                      </p:tavLst>
                                    </p:anim>
                                    <p:anim calcmode="lin" valueType="num">
                                      <p:cBhvr additive="base">
                                        <p:cTn id="65"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59000"/>
                                  </p:stCondLst>
                                  <p:childTnLst>
                                    <p:set>
                                      <p:cBhvr>
                                        <p:cTn id="69" dur="1" fill="hold">
                                          <p:stCondLst>
                                            <p:cond delay="0"/>
                                          </p:stCondLst>
                                        </p:cTn>
                                        <p:tgtEl>
                                          <p:spTgt spid="126"/>
                                        </p:tgtEl>
                                        <p:attrNameLst>
                                          <p:attrName>style.visibility</p:attrName>
                                        </p:attrNameLst>
                                      </p:cBhvr>
                                      <p:to>
                                        <p:strVal val="visible"/>
                                      </p:to>
                                    </p:set>
                                    <p:anim calcmode="lin" valueType="num">
                                      <p:cBhvr additive="base">
                                        <p:cTn id="70" dur="500" fill="hold"/>
                                        <p:tgtEl>
                                          <p:spTgt spid="126"/>
                                        </p:tgtEl>
                                        <p:attrNameLst>
                                          <p:attrName>ppt_x</p:attrName>
                                        </p:attrNameLst>
                                      </p:cBhvr>
                                      <p:tavLst>
                                        <p:tav tm="0">
                                          <p:val>
                                            <p:strVal val="#ppt_x"/>
                                          </p:val>
                                        </p:tav>
                                        <p:tav tm="100000">
                                          <p:val>
                                            <p:strVal val="#ppt_x"/>
                                          </p:val>
                                        </p:tav>
                                      </p:tavLst>
                                    </p:anim>
                                    <p:anim calcmode="lin" valueType="num">
                                      <p:cBhvr additive="base">
                                        <p:cTn id="71" dur="500" fill="hold"/>
                                        <p:tgtEl>
                                          <p:spTgt spid="126"/>
                                        </p:tgtEl>
                                        <p:attrNameLst>
                                          <p:attrName>ppt_y</p:attrName>
                                        </p:attrNameLst>
                                      </p:cBhvr>
                                      <p:tavLst>
                                        <p:tav tm="0">
                                          <p:val>
                                            <p:strVal val="1+#ppt_h/2"/>
                                          </p:val>
                                        </p:tav>
                                        <p:tav tm="100000">
                                          <p:val>
                                            <p:strVal val="#ppt_y"/>
                                          </p:val>
                                        </p:tav>
                                      </p:tavLst>
                                    </p:anim>
                                  </p:childTnLst>
                                </p:cTn>
                              </p:par>
                            </p:childTnLst>
                          </p:cTn>
                        </p:par>
                        <p:par>
                          <p:cTn id="72" fill="hold">
                            <p:stCondLst>
                              <p:cond delay="59500"/>
                            </p:stCondLst>
                            <p:childTnLst>
                              <p:par>
                                <p:cTn id="73" presetID="42" presetClass="entr" presetSubtype="0" fill="hold" grpId="0" nodeType="afterEffect">
                                  <p:stCondLst>
                                    <p:cond delay="10000"/>
                                  </p:stCondLst>
                                  <p:childTnLst>
                                    <p:set>
                                      <p:cBhvr>
                                        <p:cTn id="74" dur="1" fill="hold">
                                          <p:stCondLst>
                                            <p:cond delay="0"/>
                                          </p:stCondLst>
                                        </p:cTn>
                                        <p:tgtEl>
                                          <p:spTgt spid="134"/>
                                        </p:tgtEl>
                                        <p:attrNameLst>
                                          <p:attrName>style.visibility</p:attrName>
                                        </p:attrNameLst>
                                      </p:cBhvr>
                                      <p:to>
                                        <p:strVal val="visible"/>
                                      </p:to>
                                    </p:set>
                                    <p:animEffect transition="in" filter="fade">
                                      <p:cBhvr>
                                        <p:cTn id="75" dur="1000"/>
                                        <p:tgtEl>
                                          <p:spTgt spid="134"/>
                                        </p:tgtEl>
                                      </p:cBhvr>
                                    </p:animEffect>
                                    <p:anim calcmode="lin" valueType="num">
                                      <p:cBhvr>
                                        <p:cTn id="76" dur="1000" fill="hold"/>
                                        <p:tgtEl>
                                          <p:spTgt spid="134"/>
                                        </p:tgtEl>
                                        <p:attrNameLst>
                                          <p:attrName>ppt_x</p:attrName>
                                        </p:attrNameLst>
                                      </p:cBhvr>
                                      <p:tavLst>
                                        <p:tav tm="0">
                                          <p:val>
                                            <p:strVal val="#ppt_x"/>
                                          </p:val>
                                        </p:tav>
                                        <p:tav tm="100000">
                                          <p:val>
                                            <p:strVal val="#ppt_x"/>
                                          </p:val>
                                        </p:tav>
                                      </p:tavLst>
                                    </p:anim>
                                    <p:anim calcmode="lin" valueType="num">
                                      <p:cBhvr>
                                        <p:cTn id="77" dur="1000" fill="hold"/>
                                        <p:tgtEl>
                                          <p:spTgt spid="134"/>
                                        </p:tgtEl>
                                        <p:attrNameLst>
                                          <p:attrName>ppt_y</p:attrName>
                                        </p:attrNameLst>
                                      </p:cBhvr>
                                      <p:tavLst>
                                        <p:tav tm="0">
                                          <p:val>
                                            <p:strVal val="#ppt_y+.1"/>
                                          </p:val>
                                        </p:tav>
                                        <p:tav tm="100000">
                                          <p:val>
                                            <p:strVal val="#ppt_y"/>
                                          </p:val>
                                        </p:tav>
                                      </p:tavLst>
                                    </p:anim>
                                  </p:childTnLst>
                                </p:cTn>
                              </p:par>
                            </p:childTnLst>
                          </p:cTn>
                        </p:par>
                        <p:par>
                          <p:cTn id="78" fill="hold">
                            <p:stCondLst>
                              <p:cond delay="70500"/>
                            </p:stCondLst>
                            <p:childTnLst>
                              <p:par>
                                <p:cTn id="79" presetID="2" presetClass="entr" presetSubtype="4" fill="hold" grpId="0" nodeType="afterEffect">
                                  <p:stCondLst>
                                    <p:cond delay="10000"/>
                                  </p:stCondLst>
                                  <p:childTnLst>
                                    <p:set>
                                      <p:cBhvr>
                                        <p:cTn id="80" dur="1" fill="hold">
                                          <p:stCondLst>
                                            <p:cond delay="0"/>
                                          </p:stCondLst>
                                        </p:cTn>
                                        <p:tgtEl>
                                          <p:spTgt spid="125"/>
                                        </p:tgtEl>
                                        <p:attrNameLst>
                                          <p:attrName>style.visibility</p:attrName>
                                        </p:attrNameLst>
                                      </p:cBhvr>
                                      <p:to>
                                        <p:strVal val="visible"/>
                                      </p:to>
                                    </p:set>
                                    <p:anim calcmode="lin" valueType="num">
                                      <p:cBhvr additive="base">
                                        <p:cTn id="81" dur="500" fill="hold"/>
                                        <p:tgtEl>
                                          <p:spTgt spid="125"/>
                                        </p:tgtEl>
                                        <p:attrNameLst>
                                          <p:attrName>ppt_x</p:attrName>
                                        </p:attrNameLst>
                                      </p:cBhvr>
                                      <p:tavLst>
                                        <p:tav tm="0">
                                          <p:val>
                                            <p:strVal val="#ppt_x"/>
                                          </p:val>
                                        </p:tav>
                                        <p:tav tm="100000">
                                          <p:val>
                                            <p:strVal val="#ppt_x"/>
                                          </p:val>
                                        </p:tav>
                                      </p:tavLst>
                                    </p:anim>
                                    <p:anim calcmode="lin" valueType="num">
                                      <p:cBhvr additive="base">
                                        <p:cTn id="82" dur="500" fill="hold"/>
                                        <p:tgtEl>
                                          <p:spTgt spid="125"/>
                                        </p:tgtEl>
                                        <p:attrNameLst>
                                          <p:attrName>ppt_y</p:attrName>
                                        </p:attrNameLst>
                                      </p:cBhvr>
                                      <p:tavLst>
                                        <p:tav tm="0">
                                          <p:val>
                                            <p:strVal val="1+#ppt_h/2"/>
                                          </p:val>
                                        </p:tav>
                                        <p:tav tm="100000">
                                          <p:val>
                                            <p:strVal val="#ppt_y"/>
                                          </p:val>
                                        </p:tav>
                                      </p:tavLst>
                                    </p:anim>
                                  </p:childTnLst>
                                </p:cTn>
                              </p:par>
                            </p:childTnLst>
                          </p:cTn>
                        </p:par>
                        <p:par>
                          <p:cTn id="83" fill="hold">
                            <p:stCondLst>
                              <p:cond delay="81000"/>
                            </p:stCondLst>
                            <p:childTnLst>
                              <p:par>
                                <p:cTn id="84" presetID="2" presetClass="entr" presetSubtype="4" fill="hold" grpId="0" nodeType="afterEffect">
                                  <p:stCondLst>
                                    <p:cond delay="10000"/>
                                  </p:stCondLst>
                                  <p:childTnLst>
                                    <p:set>
                                      <p:cBhvr>
                                        <p:cTn id="85" dur="1" fill="hold">
                                          <p:stCondLst>
                                            <p:cond delay="0"/>
                                          </p:stCondLst>
                                        </p:cTn>
                                        <p:tgtEl>
                                          <p:spTgt spid="127"/>
                                        </p:tgtEl>
                                        <p:attrNameLst>
                                          <p:attrName>style.visibility</p:attrName>
                                        </p:attrNameLst>
                                      </p:cBhvr>
                                      <p:to>
                                        <p:strVal val="visible"/>
                                      </p:to>
                                    </p:set>
                                    <p:anim calcmode="lin" valueType="num">
                                      <p:cBhvr additive="base">
                                        <p:cTn id="86" dur="500" fill="hold"/>
                                        <p:tgtEl>
                                          <p:spTgt spid="127"/>
                                        </p:tgtEl>
                                        <p:attrNameLst>
                                          <p:attrName>ppt_x</p:attrName>
                                        </p:attrNameLst>
                                      </p:cBhvr>
                                      <p:tavLst>
                                        <p:tav tm="0">
                                          <p:val>
                                            <p:strVal val="#ppt_x"/>
                                          </p:val>
                                        </p:tav>
                                        <p:tav tm="100000">
                                          <p:val>
                                            <p:strVal val="#ppt_x"/>
                                          </p:val>
                                        </p:tav>
                                      </p:tavLst>
                                    </p:anim>
                                    <p:anim calcmode="lin" valueType="num">
                                      <p:cBhvr additive="base">
                                        <p:cTn id="87" dur="500" fill="hold"/>
                                        <p:tgtEl>
                                          <p:spTgt spid="127"/>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12000"/>
                                  </p:stCondLst>
                                  <p:childTnLst>
                                    <p:set>
                                      <p:cBhvr>
                                        <p:cTn id="91" dur="1" fill="hold">
                                          <p:stCondLst>
                                            <p:cond delay="0"/>
                                          </p:stCondLst>
                                        </p:cTn>
                                        <p:tgtEl>
                                          <p:spTgt spid="155"/>
                                        </p:tgtEl>
                                        <p:attrNameLst>
                                          <p:attrName>style.visibility</p:attrName>
                                        </p:attrNameLst>
                                      </p:cBhvr>
                                      <p:to>
                                        <p:strVal val="visible"/>
                                      </p:to>
                                    </p:set>
                                    <p:anim calcmode="lin" valueType="num">
                                      <p:cBhvr additive="base">
                                        <p:cTn id="92" dur="500" fill="hold"/>
                                        <p:tgtEl>
                                          <p:spTgt spid="155"/>
                                        </p:tgtEl>
                                        <p:attrNameLst>
                                          <p:attrName>ppt_x</p:attrName>
                                        </p:attrNameLst>
                                      </p:cBhvr>
                                      <p:tavLst>
                                        <p:tav tm="0">
                                          <p:val>
                                            <p:strVal val="#ppt_x"/>
                                          </p:val>
                                        </p:tav>
                                        <p:tav tm="100000">
                                          <p:val>
                                            <p:strVal val="#ppt_x"/>
                                          </p:val>
                                        </p:tav>
                                      </p:tavLst>
                                    </p:anim>
                                    <p:anim calcmode="lin" valueType="num">
                                      <p:cBhvr additive="base">
                                        <p:cTn id="93" dur="500" fill="hold"/>
                                        <p:tgtEl>
                                          <p:spTgt spid="155"/>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54"/>
                                        </p:tgtEl>
                                        <p:attrNameLst>
                                          <p:attrName>style.visibility</p:attrName>
                                        </p:attrNameLst>
                                      </p:cBhvr>
                                      <p:to>
                                        <p:strVal val="visible"/>
                                      </p:to>
                                    </p:set>
                                    <p:anim calcmode="lin" valueType="num">
                                      <p:cBhvr additive="base">
                                        <p:cTn id="96" dur="500" fill="hold"/>
                                        <p:tgtEl>
                                          <p:spTgt spid="154"/>
                                        </p:tgtEl>
                                        <p:attrNameLst>
                                          <p:attrName>ppt_x</p:attrName>
                                        </p:attrNameLst>
                                      </p:cBhvr>
                                      <p:tavLst>
                                        <p:tav tm="0">
                                          <p:val>
                                            <p:strVal val="#ppt_x"/>
                                          </p:val>
                                        </p:tav>
                                        <p:tav tm="100000">
                                          <p:val>
                                            <p:strVal val="#ppt_x"/>
                                          </p:val>
                                        </p:tav>
                                      </p:tavLst>
                                    </p:anim>
                                    <p:anim calcmode="lin" valueType="num">
                                      <p:cBhvr additive="base">
                                        <p:cTn id="97" dur="500" fill="hold"/>
                                        <p:tgtEl>
                                          <p:spTgt spid="154"/>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30000"/>
                                  </p:stCondLst>
                                  <p:childTnLst>
                                    <p:set>
                                      <p:cBhvr>
                                        <p:cTn id="101" dur="1" fill="hold">
                                          <p:stCondLst>
                                            <p:cond delay="0"/>
                                          </p:stCondLst>
                                        </p:cTn>
                                        <p:tgtEl>
                                          <p:spTgt spid="149"/>
                                        </p:tgtEl>
                                        <p:attrNameLst>
                                          <p:attrName>style.visibility</p:attrName>
                                        </p:attrNameLst>
                                      </p:cBhvr>
                                      <p:to>
                                        <p:strVal val="visible"/>
                                      </p:to>
                                    </p:set>
                                    <p:anim calcmode="lin" valueType="num">
                                      <p:cBhvr additive="base">
                                        <p:cTn id="102" dur="500" fill="hold"/>
                                        <p:tgtEl>
                                          <p:spTgt spid="149"/>
                                        </p:tgtEl>
                                        <p:attrNameLst>
                                          <p:attrName>ppt_x</p:attrName>
                                        </p:attrNameLst>
                                      </p:cBhvr>
                                      <p:tavLst>
                                        <p:tav tm="0">
                                          <p:val>
                                            <p:strVal val="#ppt_x"/>
                                          </p:val>
                                        </p:tav>
                                        <p:tav tm="100000">
                                          <p:val>
                                            <p:strVal val="#ppt_x"/>
                                          </p:val>
                                        </p:tav>
                                      </p:tavLst>
                                    </p:anim>
                                    <p:anim calcmode="lin" valueType="num">
                                      <p:cBhvr additive="base">
                                        <p:cTn id="103" dur="500" fill="hold"/>
                                        <p:tgtEl>
                                          <p:spTgt spid="149"/>
                                        </p:tgtEl>
                                        <p:attrNameLst>
                                          <p:attrName>ppt_y</p:attrName>
                                        </p:attrNameLst>
                                      </p:cBhvr>
                                      <p:tavLst>
                                        <p:tav tm="0">
                                          <p:val>
                                            <p:strVal val="1+#ppt_h/2"/>
                                          </p:val>
                                        </p:tav>
                                        <p:tav tm="100000">
                                          <p:val>
                                            <p:strVal val="#ppt_y"/>
                                          </p:val>
                                        </p:tav>
                                      </p:tavLst>
                                    </p:anim>
                                  </p:childTnLst>
                                </p:cTn>
                              </p:par>
                            </p:childTnLst>
                          </p:cTn>
                        </p:par>
                        <p:par>
                          <p:cTn id="104" fill="hold">
                            <p:stCondLst>
                              <p:cond delay="30500"/>
                            </p:stCondLst>
                            <p:childTnLst>
                              <p:par>
                                <p:cTn id="105" presetID="2" presetClass="entr" presetSubtype="4" fill="hold" grpId="0" nodeType="afterEffect">
                                  <p:stCondLst>
                                    <p:cond delay="50"/>
                                  </p:stCondLst>
                                  <p:childTnLst>
                                    <p:set>
                                      <p:cBhvr>
                                        <p:cTn id="106" dur="1" fill="hold">
                                          <p:stCondLst>
                                            <p:cond delay="0"/>
                                          </p:stCondLst>
                                        </p:cTn>
                                        <p:tgtEl>
                                          <p:spTgt spid="148"/>
                                        </p:tgtEl>
                                        <p:attrNameLst>
                                          <p:attrName>style.visibility</p:attrName>
                                        </p:attrNameLst>
                                      </p:cBhvr>
                                      <p:to>
                                        <p:strVal val="visible"/>
                                      </p:to>
                                    </p:set>
                                    <p:anim calcmode="lin" valueType="num">
                                      <p:cBhvr additive="base">
                                        <p:cTn id="107" dur="500" fill="hold"/>
                                        <p:tgtEl>
                                          <p:spTgt spid="148"/>
                                        </p:tgtEl>
                                        <p:attrNameLst>
                                          <p:attrName>ppt_x</p:attrName>
                                        </p:attrNameLst>
                                      </p:cBhvr>
                                      <p:tavLst>
                                        <p:tav tm="0">
                                          <p:val>
                                            <p:strVal val="#ppt_x"/>
                                          </p:val>
                                        </p:tav>
                                        <p:tav tm="100000">
                                          <p:val>
                                            <p:strVal val="#ppt_x"/>
                                          </p:val>
                                        </p:tav>
                                      </p:tavLst>
                                    </p:anim>
                                    <p:anim calcmode="lin" valueType="num">
                                      <p:cBhvr additive="base">
                                        <p:cTn id="108" dur="500" fill="hold"/>
                                        <p:tgtEl>
                                          <p:spTgt spid="148"/>
                                        </p:tgtEl>
                                        <p:attrNameLst>
                                          <p:attrName>ppt_y</p:attrName>
                                        </p:attrNameLst>
                                      </p:cBhvr>
                                      <p:tavLst>
                                        <p:tav tm="0">
                                          <p:val>
                                            <p:strVal val="1+#ppt_h/2"/>
                                          </p:val>
                                        </p:tav>
                                        <p:tav tm="100000">
                                          <p:val>
                                            <p:strVal val="#ppt_y"/>
                                          </p:val>
                                        </p:tav>
                                      </p:tavLst>
                                    </p:anim>
                                  </p:childTnLst>
                                </p:cTn>
                              </p:par>
                            </p:childTnLst>
                          </p:cTn>
                        </p:par>
                        <p:par>
                          <p:cTn id="109" fill="hold">
                            <p:stCondLst>
                              <p:cond delay="31050"/>
                            </p:stCondLst>
                            <p:childTnLst>
                              <p:par>
                                <p:cTn id="110" presetID="2" presetClass="entr" presetSubtype="4" fill="hold" nodeType="afterEffect">
                                  <p:stCondLst>
                                    <p:cond delay="50000"/>
                                  </p:stCondLst>
                                  <p:childTnLst>
                                    <p:set>
                                      <p:cBhvr>
                                        <p:cTn id="111" dur="1" fill="hold">
                                          <p:stCondLst>
                                            <p:cond delay="0"/>
                                          </p:stCondLst>
                                        </p:cTn>
                                        <p:tgtEl>
                                          <p:spTgt spid="130"/>
                                        </p:tgtEl>
                                        <p:attrNameLst>
                                          <p:attrName>style.visibility</p:attrName>
                                        </p:attrNameLst>
                                      </p:cBhvr>
                                      <p:to>
                                        <p:strVal val="visible"/>
                                      </p:to>
                                    </p:set>
                                    <p:anim calcmode="lin" valueType="num">
                                      <p:cBhvr additive="base">
                                        <p:cTn id="112" dur="500" fill="hold"/>
                                        <p:tgtEl>
                                          <p:spTgt spid="130"/>
                                        </p:tgtEl>
                                        <p:attrNameLst>
                                          <p:attrName>ppt_x</p:attrName>
                                        </p:attrNameLst>
                                      </p:cBhvr>
                                      <p:tavLst>
                                        <p:tav tm="0">
                                          <p:val>
                                            <p:strVal val="#ppt_x"/>
                                          </p:val>
                                        </p:tav>
                                        <p:tav tm="100000">
                                          <p:val>
                                            <p:strVal val="#ppt_x"/>
                                          </p:val>
                                        </p:tav>
                                      </p:tavLst>
                                    </p:anim>
                                    <p:anim calcmode="lin" valueType="num">
                                      <p:cBhvr additive="base">
                                        <p:cTn id="113" dur="500" fill="hold"/>
                                        <p:tgtEl>
                                          <p:spTgt spid="130"/>
                                        </p:tgtEl>
                                        <p:attrNameLst>
                                          <p:attrName>ppt_y</p:attrName>
                                        </p:attrNameLst>
                                      </p:cBhvr>
                                      <p:tavLst>
                                        <p:tav tm="0">
                                          <p:val>
                                            <p:strVal val="1+#ppt_h/2"/>
                                          </p:val>
                                        </p:tav>
                                        <p:tav tm="100000">
                                          <p:val>
                                            <p:strVal val="#ppt_y"/>
                                          </p:val>
                                        </p:tav>
                                      </p:tavLst>
                                    </p:anim>
                                  </p:childTnLst>
                                </p:cTn>
                              </p:par>
                            </p:childTnLst>
                          </p:cTn>
                        </p:par>
                        <p:par>
                          <p:cTn id="114" fill="hold">
                            <p:stCondLst>
                              <p:cond delay="81550"/>
                            </p:stCondLst>
                            <p:childTnLst>
                              <p:par>
                                <p:cTn id="115" presetID="2" presetClass="entr" presetSubtype="4" fill="hold" nodeType="afterEffect">
                                  <p:stCondLst>
                                    <p:cond delay="1000"/>
                                  </p:stCondLst>
                                  <p:childTnLst>
                                    <p:set>
                                      <p:cBhvr>
                                        <p:cTn id="116" dur="1" fill="hold">
                                          <p:stCondLst>
                                            <p:cond delay="0"/>
                                          </p:stCondLst>
                                        </p:cTn>
                                        <p:tgtEl>
                                          <p:spTgt spid="132"/>
                                        </p:tgtEl>
                                        <p:attrNameLst>
                                          <p:attrName>style.visibility</p:attrName>
                                        </p:attrNameLst>
                                      </p:cBhvr>
                                      <p:to>
                                        <p:strVal val="visible"/>
                                      </p:to>
                                    </p:set>
                                    <p:anim calcmode="lin" valueType="num">
                                      <p:cBhvr additive="base">
                                        <p:cTn id="117" dur="750" fill="hold"/>
                                        <p:tgtEl>
                                          <p:spTgt spid="132"/>
                                        </p:tgtEl>
                                        <p:attrNameLst>
                                          <p:attrName>ppt_x</p:attrName>
                                        </p:attrNameLst>
                                      </p:cBhvr>
                                      <p:tavLst>
                                        <p:tav tm="0">
                                          <p:val>
                                            <p:strVal val="#ppt_x"/>
                                          </p:val>
                                        </p:tav>
                                        <p:tav tm="100000">
                                          <p:val>
                                            <p:strVal val="#ppt_x"/>
                                          </p:val>
                                        </p:tav>
                                      </p:tavLst>
                                    </p:anim>
                                    <p:anim calcmode="lin" valueType="num">
                                      <p:cBhvr additive="base">
                                        <p:cTn id="118" dur="750" fill="hold"/>
                                        <p:tgtEl>
                                          <p:spTgt spid="132"/>
                                        </p:tgtEl>
                                        <p:attrNameLst>
                                          <p:attrName>ppt_y</p:attrName>
                                        </p:attrNameLst>
                                      </p:cBhvr>
                                      <p:tavLst>
                                        <p:tav tm="0">
                                          <p:val>
                                            <p:strVal val="1+#ppt_h/2"/>
                                          </p:val>
                                        </p:tav>
                                        <p:tav tm="100000">
                                          <p:val>
                                            <p:strVal val="#ppt_y"/>
                                          </p:val>
                                        </p:tav>
                                      </p:tavLst>
                                    </p:anim>
                                  </p:childTnLst>
                                </p:cTn>
                              </p:par>
                            </p:childTnLst>
                          </p:cTn>
                        </p:par>
                        <p:par>
                          <p:cTn id="119" fill="hold">
                            <p:stCondLst>
                              <p:cond delay="83300"/>
                            </p:stCondLst>
                            <p:childTnLst>
                              <p:par>
                                <p:cTn id="120" presetID="2" presetClass="entr" presetSubtype="4" fill="hold" nodeType="afterEffect">
                                  <p:stCondLst>
                                    <p:cond delay="1000"/>
                                  </p:stCondLst>
                                  <p:childTnLst>
                                    <p:set>
                                      <p:cBhvr>
                                        <p:cTn id="121" dur="1" fill="hold">
                                          <p:stCondLst>
                                            <p:cond delay="0"/>
                                          </p:stCondLst>
                                        </p:cTn>
                                        <p:tgtEl>
                                          <p:spTgt spid="128"/>
                                        </p:tgtEl>
                                        <p:attrNameLst>
                                          <p:attrName>style.visibility</p:attrName>
                                        </p:attrNameLst>
                                      </p:cBhvr>
                                      <p:to>
                                        <p:strVal val="visible"/>
                                      </p:to>
                                    </p:set>
                                    <p:anim calcmode="lin" valueType="num">
                                      <p:cBhvr additive="base">
                                        <p:cTn id="122" dur="100" fill="hold"/>
                                        <p:tgtEl>
                                          <p:spTgt spid="128"/>
                                        </p:tgtEl>
                                        <p:attrNameLst>
                                          <p:attrName>ppt_x</p:attrName>
                                        </p:attrNameLst>
                                      </p:cBhvr>
                                      <p:tavLst>
                                        <p:tav tm="0">
                                          <p:val>
                                            <p:strVal val="#ppt_x"/>
                                          </p:val>
                                        </p:tav>
                                        <p:tav tm="100000">
                                          <p:val>
                                            <p:strVal val="#ppt_x"/>
                                          </p:val>
                                        </p:tav>
                                      </p:tavLst>
                                    </p:anim>
                                    <p:anim calcmode="lin" valueType="num">
                                      <p:cBhvr additive="base">
                                        <p:cTn id="123" dur="100" fill="hold"/>
                                        <p:tgtEl>
                                          <p:spTgt spid="128"/>
                                        </p:tgtEl>
                                        <p:attrNameLst>
                                          <p:attrName>ppt_y</p:attrName>
                                        </p:attrNameLst>
                                      </p:cBhvr>
                                      <p:tavLst>
                                        <p:tav tm="0">
                                          <p:val>
                                            <p:strVal val="1+#ppt_h/2"/>
                                          </p:val>
                                        </p:tav>
                                        <p:tav tm="100000">
                                          <p:val>
                                            <p:strVal val="#ppt_y"/>
                                          </p:val>
                                        </p:tav>
                                      </p:tavLst>
                                    </p:anim>
                                  </p:childTnLst>
                                </p:cTn>
                              </p:par>
                            </p:childTnLst>
                          </p:cTn>
                        </p:par>
                        <p:par>
                          <p:cTn id="124" fill="hold">
                            <p:stCondLst>
                              <p:cond delay="84400"/>
                            </p:stCondLst>
                            <p:childTnLst>
                              <p:par>
                                <p:cTn id="125" presetID="2" presetClass="entr" presetSubtype="4" fill="hold" nodeType="afterEffect">
                                  <p:stCondLst>
                                    <p:cond delay="1000"/>
                                  </p:stCondLst>
                                  <p:childTnLst>
                                    <p:set>
                                      <p:cBhvr>
                                        <p:cTn id="126" dur="1" fill="hold">
                                          <p:stCondLst>
                                            <p:cond delay="0"/>
                                          </p:stCondLst>
                                        </p:cTn>
                                        <p:tgtEl>
                                          <p:spTgt spid="150"/>
                                        </p:tgtEl>
                                        <p:attrNameLst>
                                          <p:attrName>style.visibility</p:attrName>
                                        </p:attrNameLst>
                                      </p:cBhvr>
                                      <p:to>
                                        <p:strVal val="visible"/>
                                      </p:to>
                                    </p:set>
                                    <p:anim calcmode="lin" valueType="num">
                                      <p:cBhvr additive="base">
                                        <p:cTn id="127" dur="500" fill="hold"/>
                                        <p:tgtEl>
                                          <p:spTgt spid="150"/>
                                        </p:tgtEl>
                                        <p:attrNameLst>
                                          <p:attrName>ppt_x</p:attrName>
                                        </p:attrNameLst>
                                      </p:cBhvr>
                                      <p:tavLst>
                                        <p:tav tm="0">
                                          <p:val>
                                            <p:strVal val="#ppt_x"/>
                                          </p:val>
                                        </p:tav>
                                        <p:tav tm="100000">
                                          <p:val>
                                            <p:strVal val="#ppt_x"/>
                                          </p:val>
                                        </p:tav>
                                      </p:tavLst>
                                    </p:anim>
                                    <p:anim calcmode="lin" valueType="num">
                                      <p:cBhvr additive="base">
                                        <p:cTn id="128" dur="500" fill="hold"/>
                                        <p:tgtEl>
                                          <p:spTgt spid="150"/>
                                        </p:tgtEl>
                                        <p:attrNameLst>
                                          <p:attrName>ppt_y</p:attrName>
                                        </p:attrNameLst>
                                      </p:cBhvr>
                                      <p:tavLst>
                                        <p:tav tm="0">
                                          <p:val>
                                            <p:strVal val="1+#ppt_h/2"/>
                                          </p:val>
                                        </p:tav>
                                        <p:tav tm="100000">
                                          <p:val>
                                            <p:strVal val="#ppt_y"/>
                                          </p:val>
                                        </p:tav>
                                      </p:tavLst>
                                    </p:anim>
                                  </p:childTnLst>
                                </p:cTn>
                              </p:par>
                            </p:childTnLst>
                          </p:cTn>
                        </p:par>
                        <p:par>
                          <p:cTn id="129" fill="hold">
                            <p:stCondLst>
                              <p:cond delay="85900"/>
                            </p:stCondLst>
                            <p:childTnLst>
                              <p:par>
                                <p:cTn id="130" presetID="2" presetClass="entr" presetSubtype="4" fill="hold" nodeType="afterEffect">
                                  <p:stCondLst>
                                    <p:cond delay="1000"/>
                                  </p:stCondLst>
                                  <p:childTnLst>
                                    <p:set>
                                      <p:cBhvr>
                                        <p:cTn id="131" dur="1" fill="hold">
                                          <p:stCondLst>
                                            <p:cond delay="0"/>
                                          </p:stCondLst>
                                        </p:cTn>
                                        <p:tgtEl>
                                          <p:spTgt spid="152"/>
                                        </p:tgtEl>
                                        <p:attrNameLst>
                                          <p:attrName>style.visibility</p:attrName>
                                        </p:attrNameLst>
                                      </p:cBhvr>
                                      <p:to>
                                        <p:strVal val="visible"/>
                                      </p:to>
                                    </p:set>
                                    <p:anim calcmode="lin" valueType="num">
                                      <p:cBhvr additive="base">
                                        <p:cTn id="132" dur="500" fill="hold"/>
                                        <p:tgtEl>
                                          <p:spTgt spid="152"/>
                                        </p:tgtEl>
                                        <p:attrNameLst>
                                          <p:attrName>ppt_x</p:attrName>
                                        </p:attrNameLst>
                                      </p:cBhvr>
                                      <p:tavLst>
                                        <p:tav tm="0">
                                          <p:val>
                                            <p:strVal val="#ppt_x"/>
                                          </p:val>
                                        </p:tav>
                                        <p:tav tm="100000">
                                          <p:val>
                                            <p:strVal val="#ppt_x"/>
                                          </p:val>
                                        </p:tav>
                                      </p:tavLst>
                                    </p:anim>
                                    <p:anim calcmode="lin" valueType="num">
                                      <p:cBhvr additive="base">
                                        <p:cTn id="133" dur="500" fill="hold"/>
                                        <p:tgtEl>
                                          <p:spTgt spid="1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1" grpId="0"/>
      <p:bldP spid="42" grpId="0"/>
      <p:bldP spid="47" grpId="0"/>
      <p:bldP spid="65" grpId="0"/>
      <p:bldP spid="95" grpId="0"/>
      <p:bldP spid="96" grpId="0"/>
      <p:bldP spid="101" grpId="0"/>
      <p:bldP spid="125" grpId="0"/>
      <p:bldP spid="126" grpId="0"/>
      <p:bldP spid="127" grpId="0"/>
      <p:bldP spid="134" grpId="0"/>
      <p:bldP spid="135" grpId="0"/>
      <p:bldP spid="136" grpId="0"/>
      <p:bldP spid="139" grpId="0"/>
      <p:bldP spid="148" grpId="0"/>
      <p:bldP spid="149" grpId="0"/>
      <p:bldP spid="154" grpId="0" animBg="1"/>
      <p:bldP spid="15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50106"/>
          </a:xfrm>
        </p:spPr>
        <p:txBody>
          <a:bodyPr/>
          <a:lstStyle/>
          <a:p>
            <a:r>
              <a:rPr lang="en-ZA" dirty="0" smtClean="0"/>
              <a:t>Four building blocks</a:t>
            </a:r>
            <a:endParaRPr lang="en-ZA" dirty="0"/>
          </a:p>
        </p:txBody>
      </p:sp>
      <p:sp>
        <p:nvSpPr>
          <p:cNvPr id="3" name="Content Placeholder 2"/>
          <p:cNvSpPr>
            <a:spLocks noGrp="1"/>
          </p:cNvSpPr>
          <p:nvPr>
            <p:ph idx="1"/>
          </p:nvPr>
        </p:nvSpPr>
        <p:spPr>
          <a:xfrm>
            <a:off x="395536" y="1412776"/>
            <a:ext cx="8301608" cy="5040560"/>
          </a:xfrm>
        </p:spPr>
        <p:txBody>
          <a:bodyPr>
            <a:noAutofit/>
          </a:bodyPr>
          <a:lstStyle/>
          <a:p>
            <a:pPr marL="514350" indent="-514350">
              <a:buFont typeface="+mj-lt"/>
              <a:buAutoNum type="arabicPeriod"/>
            </a:pPr>
            <a:r>
              <a:rPr lang="en-ZA" sz="2200" dirty="0" smtClean="0"/>
              <a:t>Actors and networks</a:t>
            </a:r>
          </a:p>
          <a:p>
            <a:pPr lvl="1"/>
            <a:r>
              <a:rPr lang="en-ZA" sz="2000" dirty="0" smtClean="0"/>
              <a:t>Identify main actors and networks of actors involved in skills development in the SSI (firms, E&amp;T orgs, </a:t>
            </a:r>
            <a:r>
              <a:rPr lang="en-ZA" sz="2000" dirty="0" err="1" smtClean="0"/>
              <a:t>sectoral</a:t>
            </a:r>
            <a:r>
              <a:rPr lang="en-ZA" sz="2000" dirty="0" smtClean="0"/>
              <a:t> intermediaries)</a:t>
            </a:r>
          </a:p>
          <a:p>
            <a:pPr marL="514350" indent="-514350">
              <a:buFont typeface="+mj-lt"/>
              <a:buAutoNum type="arabicPeriod" startAt="2"/>
            </a:pPr>
            <a:r>
              <a:rPr lang="en-ZA" sz="2200" dirty="0"/>
              <a:t>Knowledge base and </a:t>
            </a:r>
            <a:r>
              <a:rPr lang="en-ZA" sz="2200" dirty="0" smtClean="0"/>
              <a:t>technology</a:t>
            </a:r>
          </a:p>
          <a:p>
            <a:pPr lvl="1"/>
            <a:r>
              <a:rPr lang="en-ZA" sz="2000" dirty="0" smtClean="0"/>
              <a:t>Skills needs – routine and non-routine changes</a:t>
            </a:r>
          </a:p>
          <a:p>
            <a:pPr lvl="1"/>
            <a:r>
              <a:rPr lang="en-ZA" sz="2000" dirty="0" smtClean="0"/>
              <a:t>Analyse the national and global drivers of technological change</a:t>
            </a:r>
          </a:p>
          <a:p>
            <a:pPr lvl="1"/>
            <a:r>
              <a:rPr lang="en-ZA" sz="2000" dirty="0" smtClean="0"/>
              <a:t>Challenges/threats/constraints to growth and meeting skills needs</a:t>
            </a:r>
          </a:p>
          <a:p>
            <a:pPr marL="514350" indent="-514350">
              <a:buFont typeface="+mj-lt"/>
              <a:buAutoNum type="arabicPeriod" startAt="3"/>
            </a:pPr>
            <a:r>
              <a:rPr lang="en-ZA" sz="2200" dirty="0" smtClean="0"/>
              <a:t>Institutions</a:t>
            </a:r>
          </a:p>
          <a:p>
            <a:pPr lvl="1"/>
            <a:r>
              <a:rPr lang="en-ZA" sz="2000" dirty="0" smtClean="0"/>
              <a:t>Relevant national and sector-specific policies</a:t>
            </a:r>
          </a:p>
          <a:p>
            <a:pPr lvl="1"/>
            <a:r>
              <a:rPr lang="en-ZA" sz="2000" dirty="0" smtClean="0"/>
              <a:t>Other formal and informal institutions impacting on the firm</a:t>
            </a:r>
            <a:endParaRPr lang="en-ZA" sz="2000" dirty="0"/>
          </a:p>
          <a:p>
            <a:pPr marL="514350" indent="-514350">
              <a:buFont typeface="+mj-lt"/>
              <a:buAutoNum type="arabicPeriod" startAt="4"/>
            </a:pPr>
            <a:r>
              <a:rPr lang="en-ZA" sz="2200" dirty="0" smtClean="0"/>
              <a:t>Competencies, interactive capabilities and dynamic interactive capabilities </a:t>
            </a:r>
          </a:p>
          <a:p>
            <a:pPr lvl="1"/>
            <a:r>
              <a:rPr lang="en-ZA" sz="2000" dirty="0" err="1" smtClean="0"/>
              <a:t>Mis</a:t>
            </a:r>
            <a:r>
              <a:rPr lang="en-ZA" sz="2000" dirty="0" smtClean="0"/>
              <a:t>/alignment between networks of skills supply and demand</a:t>
            </a:r>
          </a:p>
          <a:p>
            <a:pPr marL="0" indent="0">
              <a:buNone/>
            </a:pPr>
            <a:endParaRPr lang="en-ZA" sz="2000" dirty="0"/>
          </a:p>
        </p:txBody>
      </p:sp>
    </p:spTree>
    <p:extLst>
      <p:ext uri="{BB962C8B-B14F-4D97-AF65-F5344CB8AC3E}">
        <p14:creationId xmlns:p14="http://schemas.microsoft.com/office/powerpoint/2010/main" val="3756099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26"/>
          <p:cNvSpPr txBox="1"/>
          <p:nvPr/>
        </p:nvSpPr>
        <p:spPr>
          <a:xfrm>
            <a:off x="2835120" y="456117"/>
            <a:ext cx="2928937" cy="23153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800" b="1" dirty="0"/>
              <a:t>MECHANISMS/STRATEGIES</a:t>
            </a:r>
          </a:p>
        </p:txBody>
      </p:sp>
      <p:sp>
        <p:nvSpPr>
          <p:cNvPr id="9" name="TextBox 27"/>
          <p:cNvSpPr txBox="1"/>
          <p:nvPr/>
        </p:nvSpPr>
        <p:spPr>
          <a:xfrm>
            <a:off x="292669" y="445815"/>
            <a:ext cx="1849884" cy="27432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800" b="1" dirty="0"/>
              <a:t>SKILLS DEMAND</a:t>
            </a:r>
          </a:p>
        </p:txBody>
      </p:sp>
      <p:sp>
        <p:nvSpPr>
          <p:cNvPr id="10" name="TextBox 28"/>
          <p:cNvSpPr txBox="1"/>
          <p:nvPr/>
        </p:nvSpPr>
        <p:spPr>
          <a:xfrm>
            <a:off x="6766338" y="301605"/>
            <a:ext cx="20288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ZA" sz="1800" b="1" dirty="0"/>
              <a:t>SKILLS SUPPLY</a:t>
            </a:r>
          </a:p>
        </p:txBody>
      </p:sp>
      <p:sp>
        <p:nvSpPr>
          <p:cNvPr id="11" name="TextBox 29"/>
          <p:cNvSpPr txBox="1"/>
          <p:nvPr/>
        </p:nvSpPr>
        <p:spPr>
          <a:xfrm>
            <a:off x="322239" y="65812"/>
            <a:ext cx="8620125"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2000" dirty="0" smtClean="0">
                <a:solidFill>
                  <a:schemeClr val="dk1"/>
                </a:solidFill>
                <a:effectLst/>
              </a:rPr>
              <a:t>Capability building processes in the SUGAR SSI KZN</a:t>
            </a:r>
            <a:endParaRPr lang="en-ZA" sz="2000" dirty="0"/>
          </a:p>
        </p:txBody>
      </p:sp>
      <p:sp>
        <p:nvSpPr>
          <p:cNvPr id="12" name="TextBox 32"/>
          <p:cNvSpPr txBox="1"/>
          <p:nvPr/>
        </p:nvSpPr>
        <p:spPr>
          <a:xfrm>
            <a:off x="322239" y="836711"/>
            <a:ext cx="2954559" cy="1278716"/>
          </a:xfrm>
          <a:prstGeom prst="rect">
            <a:avLst/>
          </a:prstGeom>
          <a:solidFill>
            <a:schemeClr val="lt1"/>
          </a:solidFill>
          <a:ln w="12700" cmpd="sng">
            <a:solidFill>
              <a:schemeClr val="lt1">
                <a:shade val="50000"/>
              </a:schemeClr>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182563" algn="l"/>
                <a:tab pos="365125" algn="l"/>
              </a:tabLst>
            </a:pPr>
            <a:r>
              <a:rPr lang="en-ZA" sz="1400" b="1" dirty="0" smtClean="0">
                <a:solidFill>
                  <a:srgbClr val="0070C0"/>
                </a:solidFill>
              </a:rPr>
              <a:t>CANE GROWERS</a:t>
            </a:r>
            <a:endParaRPr lang="en-ZA" sz="1400" b="1" dirty="0">
              <a:solidFill>
                <a:srgbClr val="0070C0"/>
              </a:solidFill>
            </a:endParaRPr>
          </a:p>
          <a:p>
            <a:r>
              <a:rPr lang="en-ZA" sz="1400" dirty="0">
                <a:solidFill>
                  <a:srgbClr val="0070C0"/>
                </a:solidFill>
              </a:rPr>
              <a:t>1. 25 200 Small-scale farmers </a:t>
            </a:r>
          </a:p>
          <a:p>
            <a:r>
              <a:rPr lang="en-ZA" sz="1400" dirty="0">
                <a:solidFill>
                  <a:srgbClr val="0070C0"/>
                </a:solidFill>
              </a:rPr>
              <a:t>2. 1 570 Large scale growers (83.2% of crop) </a:t>
            </a:r>
          </a:p>
          <a:p>
            <a:r>
              <a:rPr lang="en-ZA" sz="1400" dirty="0">
                <a:solidFill>
                  <a:srgbClr val="0070C0"/>
                </a:solidFill>
              </a:rPr>
              <a:t>3. </a:t>
            </a:r>
            <a:r>
              <a:rPr lang="en-ZA" sz="1400" dirty="0" smtClean="0">
                <a:solidFill>
                  <a:srgbClr val="0070C0"/>
                </a:solidFill>
              </a:rPr>
              <a:t>4 </a:t>
            </a:r>
            <a:r>
              <a:rPr lang="en-ZA" sz="1400" dirty="0">
                <a:solidFill>
                  <a:srgbClr val="0070C0"/>
                </a:solidFill>
              </a:rPr>
              <a:t>s</a:t>
            </a:r>
            <a:r>
              <a:rPr lang="en-ZA" sz="1400" dirty="0" smtClean="0">
                <a:solidFill>
                  <a:srgbClr val="0070C0"/>
                </a:solidFill>
              </a:rPr>
              <a:t>ugar </a:t>
            </a:r>
            <a:r>
              <a:rPr lang="en-ZA" sz="1400" dirty="0">
                <a:solidFill>
                  <a:srgbClr val="0070C0"/>
                </a:solidFill>
              </a:rPr>
              <a:t>cane growing companies </a:t>
            </a:r>
          </a:p>
          <a:p>
            <a:endParaRPr lang="en-ZA" sz="1400" dirty="0"/>
          </a:p>
          <a:p>
            <a:endParaRPr lang="en-ZA" sz="1400" dirty="0"/>
          </a:p>
        </p:txBody>
      </p:sp>
      <p:sp>
        <p:nvSpPr>
          <p:cNvPr id="13" name="TextBox 33"/>
          <p:cNvSpPr txBox="1"/>
          <p:nvPr/>
        </p:nvSpPr>
        <p:spPr>
          <a:xfrm>
            <a:off x="290545" y="2115427"/>
            <a:ext cx="3026222" cy="1745622"/>
          </a:xfrm>
          <a:prstGeom prst="rect">
            <a:avLst/>
          </a:prstGeom>
          <a:solidFill>
            <a:schemeClr val="lt1"/>
          </a:solidFill>
          <a:ln w="12700" cmpd="sng">
            <a:solidFill>
              <a:schemeClr val="lt1">
                <a:shade val="50000"/>
              </a:schemeClr>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400" b="1" dirty="0" smtClean="0"/>
              <a:t>MILLERS IN KZN</a:t>
            </a:r>
            <a:endParaRPr lang="en-ZA" sz="1400" b="1" dirty="0"/>
          </a:p>
          <a:p>
            <a:r>
              <a:rPr lang="en-ZA" sz="1400" dirty="0"/>
              <a:t>1. Illovo Sugar (4) </a:t>
            </a:r>
          </a:p>
          <a:p>
            <a:r>
              <a:rPr lang="en-ZA" sz="1400" dirty="0"/>
              <a:t>2. </a:t>
            </a:r>
            <a:r>
              <a:rPr lang="en-ZA" sz="1400" dirty="0" err="1"/>
              <a:t>Tongaat</a:t>
            </a:r>
            <a:r>
              <a:rPr lang="en-ZA" sz="1400" dirty="0"/>
              <a:t> </a:t>
            </a:r>
            <a:r>
              <a:rPr lang="en-ZA" sz="1400" dirty="0" err="1"/>
              <a:t>Hulett</a:t>
            </a:r>
            <a:r>
              <a:rPr lang="en-ZA" sz="1400" dirty="0"/>
              <a:t> (4) </a:t>
            </a:r>
          </a:p>
          <a:p>
            <a:r>
              <a:rPr lang="en-ZA" sz="1400" dirty="0">
                <a:solidFill>
                  <a:schemeClr val="tx1"/>
                </a:solidFill>
              </a:rPr>
              <a:t>3. </a:t>
            </a:r>
            <a:r>
              <a:rPr lang="en-ZA" sz="1400" dirty="0" err="1">
                <a:solidFill>
                  <a:schemeClr val="tx1"/>
                </a:solidFill>
              </a:rPr>
              <a:t>Tsb</a:t>
            </a:r>
            <a:r>
              <a:rPr lang="en-ZA" sz="1400" dirty="0">
                <a:solidFill>
                  <a:schemeClr val="tx1"/>
                </a:solidFill>
              </a:rPr>
              <a:t> (1 in KZN, 2 </a:t>
            </a:r>
            <a:r>
              <a:rPr lang="en-ZA" sz="1400" dirty="0" err="1">
                <a:solidFill>
                  <a:schemeClr val="tx1"/>
                </a:solidFill>
              </a:rPr>
              <a:t>Mpum</a:t>
            </a:r>
            <a:r>
              <a:rPr lang="en-ZA" sz="1400" dirty="0">
                <a:solidFill>
                  <a:schemeClr val="tx1"/>
                </a:solidFill>
              </a:rPr>
              <a:t>) </a:t>
            </a:r>
          </a:p>
          <a:p>
            <a:r>
              <a:rPr lang="en-ZA" sz="1400" dirty="0"/>
              <a:t>4. </a:t>
            </a:r>
            <a:r>
              <a:rPr lang="en-ZA" sz="1400" dirty="0" err="1"/>
              <a:t>Gledhow</a:t>
            </a:r>
            <a:r>
              <a:rPr lang="en-ZA" sz="1400" dirty="0"/>
              <a:t> Sugar Company (PTY) (1) </a:t>
            </a:r>
          </a:p>
          <a:p>
            <a:r>
              <a:rPr lang="en-ZA" sz="1400" dirty="0"/>
              <a:t>5. Union Cooperative Limited (1) </a:t>
            </a:r>
          </a:p>
          <a:p>
            <a:r>
              <a:rPr lang="en-ZA" sz="1400" dirty="0"/>
              <a:t>6. </a:t>
            </a:r>
            <a:r>
              <a:rPr lang="en-ZA" sz="1400" dirty="0" err="1"/>
              <a:t>Umfolozi</a:t>
            </a:r>
            <a:r>
              <a:rPr lang="en-ZA" sz="1400" dirty="0"/>
              <a:t> (1) </a:t>
            </a:r>
          </a:p>
        </p:txBody>
      </p:sp>
      <p:sp>
        <p:nvSpPr>
          <p:cNvPr id="16" name="TextBox 36"/>
          <p:cNvSpPr txBox="1"/>
          <p:nvPr/>
        </p:nvSpPr>
        <p:spPr>
          <a:xfrm>
            <a:off x="5701180" y="582975"/>
            <a:ext cx="3202498" cy="1224320"/>
          </a:xfrm>
          <a:prstGeom prst="rect">
            <a:avLst/>
          </a:prstGeom>
          <a:solidFill>
            <a:schemeClr val="lt1"/>
          </a:solidFill>
          <a:ln w="12700" cmpd="sng">
            <a:solidFill>
              <a:schemeClr val="lt1">
                <a:shade val="50000"/>
              </a:schemeClr>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400" b="1" dirty="0" smtClean="0"/>
              <a:t>UNIVERSITIES</a:t>
            </a:r>
          </a:p>
          <a:p>
            <a:r>
              <a:rPr lang="en-ZA" sz="1400" dirty="0" smtClean="0"/>
              <a:t>1</a:t>
            </a:r>
            <a:r>
              <a:rPr lang="en-ZA" sz="1400" dirty="0"/>
              <a:t>. </a:t>
            </a:r>
            <a:r>
              <a:rPr lang="en-ZA" sz="1400" dirty="0" smtClean="0"/>
              <a:t>UKZN		2. U ZULULAND</a:t>
            </a:r>
            <a:endParaRPr lang="en-ZA" sz="1400" dirty="0"/>
          </a:p>
          <a:p>
            <a:r>
              <a:rPr lang="en-ZA" sz="1400" dirty="0" smtClean="0"/>
              <a:t>3</a:t>
            </a:r>
            <a:r>
              <a:rPr lang="en-ZA" sz="1400" dirty="0"/>
              <a:t>. </a:t>
            </a:r>
            <a:r>
              <a:rPr lang="en-ZA" sz="1400" dirty="0" smtClean="0"/>
              <a:t>MUT		4. DUT </a:t>
            </a:r>
          </a:p>
          <a:p>
            <a:r>
              <a:rPr lang="en-ZA" sz="1400" dirty="0" smtClean="0"/>
              <a:t>5. </a:t>
            </a:r>
            <a:r>
              <a:rPr lang="en-ZA" sz="1400" dirty="0" smtClean="0">
                <a:solidFill>
                  <a:schemeClr val="tx1"/>
                </a:solidFill>
              </a:rPr>
              <a:t>Wits (</a:t>
            </a:r>
            <a:r>
              <a:rPr lang="en-ZA" sz="1400" dirty="0" err="1" smtClean="0">
                <a:solidFill>
                  <a:schemeClr val="tx1"/>
                </a:solidFill>
              </a:rPr>
              <a:t>Tongaat</a:t>
            </a:r>
            <a:r>
              <a:rPr lang="en-ZA" sz="1400" dirty="0" smtClean="0">
                <a:solidFill>
                  <a:schemeClr val="tx1"/>
                </a:solidFill>
              </a:rPr>
              <a:t>)	6. Pretoria</a:t>
            </a:r>
          </a:p>
          <a:p>
            <a:r>
              <a:rPr lang="en-ZA" sz="1400" dirty="0" smtClean="0">
                <a:solidFill>
                  <a:schemeClr val="tx1"/>
                </a:solidFill>
              </a:rPr>
              <a:t>7. Stellenbosch</a:t>
            </a:r>
            <a:endParaRPr lang="en-ZA" sz="1400" dirty="0">
              <a:solidFill>
                <a:schemeClr val="tx1"/>
              </a:solidFill>
            </a:endParaRPr>
          </a:p>
          <a:p>
            <a:endParaRPr lang="en-ZA" sz="1000" dirty="0"/>
          </a:p>
        </p:txBody>
      </p:sp>
      <p:sp>
        <p:nvSpPr>
          <p:cNvPr id="17" name="TextBox 38"/>
          <p:cNvSpPr txBox="1"/>
          <p:nvPr/>
        </p:nvSpPr>
        <p:spPr>
          <a:xfrm>
            <a:off x="5672202" y="1828713"/>
            <a:ext cx="3207261" cy="1600287"/>
          </a:xfrm>
          <a:prstGeom prst="rect">
            <a:avLst/>
          </a:prstGeom>
          <a:solidFill>
            <a:schemeClr val="lt1"/>
          </a:solidFill>
          <a:ln w="12700" cmpd="sng">
            <a:solidFill>
              <a:schemeClr val="lt1">
                <a:shade val="50000"/>
              </a:schemeClr>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400" b="1" dirty="0" smtClean="0"/>
              <a:t>FET COLLEGES</a:t>
            </a:r>
          </a:p>
          <a:p>
            <a:r>
              <a:rPr lang="en-ZA" sz="1400" dirty="0" smtClean="0"/>
              <a:t>1</a:t>
            </a:r>
            <a:r>
              <a:rPr lang="en-ZA" sz="1400" dirty="0"/>
              <a:t>. Coastal 	</a:t>
            </a:r>
            <a:r>
              <a:rPr lang="en-ZA" sz="1400" dirty="0" smtClean="0"/>
              <a:t>	2</a:t>
            </a:r>
            <a:r>
              <a:rPr lang="en-ZA" sz="1400" dirty="0"/>
              <a:t>. </a:t>
            </a:r>
            <a:r>
              <a:rPr lang="en-ZA" sz="1400" dirty="0" err="1" smtClean="0"/>
              <a:t>Elangeni</a:t>
            </a:r>
            <a:endParaRPr lang="en-ZA" sz="1400" dirty="0"/>
          </a:p>
          <a:p>
            <a:r>
              <a:rPr lang="en-ZA" sz="1400" dirty="0"/>
              <a:t>3. </a:t>
            </a:r>
            <a:r>
              <a:rPr lang="en-ZA" sz="1400" dirty="0" err="1" smtClean="0"/>
              <a:t>Esayidi</a:t>
            </a:r>
            <a:r>
              <a:rPr lang="en-ZA" sz="1400" dirty="0" smtClean="0"/>
              <a:t> 		4</a:t>
            </a:r>
            <a:r>
              <a:rPr lang="en-ZA" sz="1400" dirty="0"/>
              <a:t>. </a:t>
            </a:r>
            <a:r>
              <a:rPr lang="en-ZA" sz="1400" dirty="0" err="1"/>
              <a:t>Majuba</a:t>
            </a:r>
            <a:r>
              <a:rPr lang="en-ZA" sz="1400" dirty="0"/>
              <a:t> </a:t>
            </a:r>
          </a:p>
          <a:p>
            <a:r>
              <a:rPr lang="en-ZA" sz="1400" dirty="0"/>
              <a:t>5. </a:t>
            </a:r>
            <a:r>
              <a:rPr lang="en-ZA" sz="1400" dirty="0" err="1"/>
              <a:t>Mnambithi</a:t>
            </a:r>
            <a:r>
              <a:rPr lang="en-ZA" sz="1400" dirty="0"/>
              <a:t> </a:t>
            </a:r>
            <a:r>
              <a:rPr lang="en-ZA" sz="1400" dirty="0" smtClean="0"/>
              <a:t>	6</a:t>
            </a:r>
            <a:r>
              <a:rPr lang="en-ZA" sz="1400" dirty="0"/>
              <a:t>. </a:t>
            </a:r>
            <a:r>
              <a:rPr lang="en-ZA" sz="1400" dirty="0" err="1" smtClean="0"/>
              <a:t>Mthashana</a:t>
            </a:r>
            <a:endParaRPr lang="en-ZA" sz="1400" dirty="0"/>
          </a:p>
          <a:p>
            <a:r>
              <a:rPr lang="en-ZA" sz="1400" dirty="0"/>
              <a:t>7. </a:t>
            </a:r>
            <a:r>
              <a:rPr lang="en-ZA" sz="1400" dirty="0" err="1" smtClean="0"/>
              <a:t>Thekwini</a:t>
            </a:r>
            <a:r>
              <a:rPr lang="en-ZA" sz="1400" dirty="0" smtClean="0"/>
              <a:t>		8</a:t>
            </a:r>
            <a:r>
              <a:rPr lang="en-ZA" sz="1400" dirty="0"/>
              <a:t>. </a:t>
            </a:r>
            <a:r>
              <a:rPr lang="en-ZA" sz="1400" dirty="0" err="1" smtClean="0"/>
              <a:t>Umfolozi</a:t>
            </a:r>
            <a:endParaRPr lang="en-ZA" sz="1400" dirty="0"/>
          </a:p>
          <a:p>
            <a:r>
              <a:rPr lang="en-ZA" sz="1400" dirty="0"/>
              <a:t>9. </a:t>
            </a:r>
            <a:r>
              <a:rPr lang="en-ZA" sz="1400" dirty="0" err="1" smtClean="0"/>
              <a:t>Umgungundlovu</a:t>
            </a:r>
            <a:r>
              <a:rPr lang="en-ZA" sz="1400" dirty="0" smtClean="0"/>
              <a:t>	</a:t>
            </a:r>
            <a:endParaRPr lang="en-ZA" sz="1400" dirty="0">
              <a:solidFill>
                <a:srgbClr val="0070C0"/>
              </a:solidFill>
            </a:endParaRPr>
          </a:p>
          <a:p>
            <a:endParaRPr lang="en-ZA" sz="1000" dirty="0"/>
          </a:p>
        </p:txBody>
      </p:sp>
      <p:sp>
        <p:nvSpPr>
          <p:cNvPr id="18" name="TextBox 39"/>
          <p:cNvSpPr txBox="1"/>
          <p:nvPr/>
        </p:nvSpPr>
        <p:spPr>
          <a:xfrm>
            <a:off x="5705939" y="3509962"/>
            <a:ext cx="3202498" cy="604838"/>
          </a:xfrm>
          <a:prstGeom prst="rect">
            <a:avLst/>
          </a:prstGeom>
          <a:solidFill>
            <a:schemeClr val="lt1"/>
          </a:solidFill>
          <a:ln w="12700" cmpd="sng">
            <a:solidFill>
              <a:schemeClr val="lt1">
                <a:shade val="50000"/>
              </a:schemeClr>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400" b="1" dirty="0" smtClean="0">
                <a:solidFill>
                  <a:schemeClr val="dk1"/>
                </a:solidFill>
                <a:effectLst/>
                <a:latin typeface="+mn-lt"/>
                <a:ea typeface="+mn-ea"/>
                <a:cs typeface="+mn-cs"/>
              </a:rPr>
              <a:t>PRIVATE PROVIDERS</a:t>
            </a:r>
          </a:p>
          <a:p>
            <a:r>
              <a:rPr lang="en-ZA" sz="1400" dirty="0" smtClean="0">
                <a:solidFill>
                  <a:schemeClr val="dk1"/>
                </a:solidFill>
                <a:effectLst/>
                <a:latin typeface="+mn-lt"/>
                <a:ea typeface="+mn-ea"/>
                <a:cs typeface="+mn-cs"/>
              </a:rPr>
              <a:t>1</a:t>
            </a:r>
            <a:r>
              <a:rPr lang="en-ZA" sz="1400" dirty="0">
                <a:solidFill>
                  <a:schemeClr val="dk1"/>
                </a:solidFill>
                <a:effectLst/>
                <a:latin typeface="+mn-lt"/>
                <a:ea typeface="+mn-ea"/>
                <a:cs typeface="+mn-cs"/>
              </a:rPr>
              <a:t>. </a:t>
            </a:r>
            <a:r>
              <a:rPr lang="en-ZA" sz="1400" dirty="0" err="1">
                <a:solidFill>
                  <a:schemeClr val="dk1"/>
                </a:solidFill>
                <a:effectLst/>
                <a:latin typeface="+mn-lt"/>
                <a:ea typeface="+mn-ea"/>
                <a:cs typeface="+mn-cs"/>
              </a:rPr>
              <a:t>Shukela</a:t>
            </a:r>
            <a:r>
              <a:rPr lang="en-ZA" sz="1400" dirty="0">
                <a:solidFill>
                  <a:schemeClr val="dk1"/>
                </a:solidFill>
                <a:effectLst/>
                <a:latin typeface="+mn-lt"/>
                <a:ea typeface="+mn-ea"/>
                <a:cs typeface="+mn-cs"/>
              </a:rPr>
              <a:t> </a:t>
            </a:r>
            <a:r>
              <a:rPr lang="en-ZA" sz="1400" dirty="0" smtClean="0">
                <a:solidFill>
                  <a:schemeClr val="dk1"/>
                </a:solidFill>
                <a:effectLst/>
                <a:latin typeface="+mn-lt"/>
                <a:ea typeface="+mn-ea"/>
                <a:cs typeface="+mn-cs"/>
              </a:rPr>
              <a:t>(STC)	2</a:t>
            </a:r>
            <a:r>
              <a:rPr lang="en-ZA" sz="1400" dirty="0">
                <a:solidFill>
                  <a:schemeClr val="dk1"/>
                </a:solidFill>
                <a:effectLst/>
                <a:latin typeface="+mn-lt"/>
                <a:ea typeface="+mn-ea"/>
                <a:cs typeface="+mn-cs"/>
              </a:rPr>
              <a:t>. </a:t>
            </a:r>
            <a:r>
              <a:rPr lang="en-ZA" sz="1400" dirty="0"/>
              <a:t>AGB MATHE</a:t>
            </a:r>
            <a:r>
              <a:rPr lang="en-ZA" sz="1400" dirty="0" smtClean="0">
                <a:solidFill>
                  <a:schemeClr val="dk1"/>
                </a:solidFill>
                <a:effectLst/>
                <a:latin typeface="+mn-lt"/>
                <a:ea typeface="+mn-ea"/>
                <a:cs typeface="+mn-cs"/>
              </a:rPr>
              <a:t> </a:t>
            </a:r>
            <a:endParaRPr lang="en-ZA" sz="1400" dirty="0">
              <a:solidFill>
                <a:schemeClr val="dk1"/>
              </a:solidFill>
              <a:effectLst/>
              <a:latin typeface="+mn-lt"/>
              <a:ea typeface="+mn-ea"/>
              <a:cs typeface="+mn-cs"/>
            </a:endParaRPr>
          </a:p>
          <a:p>
            <a:r>
              <a:rPr lang="en-ZA" sz="1400" dirty="0" smtClean="0">
                <a:solidFill>
                  <a:schemeClr val="dk1"/>
                </a:solidFill>
                <a:effectLst/>
                <a:latin typeface="+mn-lt"/>
                <a:ea typeface="+mn-ea"/>
                <a:cs typeface="+mn-cs"/>
              </a:rPr>
              <a:t>		</a:t>
            </a:r>
            <a:endParaRPr lang="en-ZA" sz="1400" dirty="0"/>
          </a:p>
        </p:txBody>
      </p:sp>
      <p:sp>
        <p:nvSpPr>
          <p:cNvPr id="19" name="TextBox 40"/>
          <p:cNvSpPr txBox="1"/>
          <p:nvPr/>
        </p:nvSpPr>
        <p:spPr>
          <a:xfrm>
            <a:off x="5685759" y="4267201"/>
            <a:ext cx="3222678" cy="1127062"/>
          </a:xfrm>
          <a:prstGeom prst="rect">
            <a:avLst/>
          </a:prstGeom>
          <a:solidFill>
            <a:schemeClr val="lt1"/>
          </a:solidFill>
          <a:ln w="12700" cmpd="sng">
            <a:solidFill>
              <a:schemeClr val="lt1">
                <a:shade val="50000"/>
              </a:schemeClr>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400" b="1" dirty="0" smtClean="0"/>
              <a:t>AGRICULTURAL COLLEGES</a:t>
            </a:r>
          </a:p>
          <a:p>
            <a:r>
              <a:rPr lang="en-ZA" sz="1400" dirty="0" smtClean="0"/>
              <a:t>1</a:t>
            </a:r>
            <a:r>
              <a:rPr lang="en-ZA" sz="1400" dirty="0"/>
              <a:t>. </a:t>
            </a:r>
            <a:r>
              <a:rPr lang="en-ZA" sz="1400" dirty="0" err="1"/>
              <a:t>Cedara</a:t>
            </a:r>
            <a:r>
              <a:rPr lang="en-ZA" sz="1400" dirty="0"/>
              <a:t> College of Agriculture</a:t>
            </a:r>
          </a:p>
          <a:p>
            <a:r>
              <a:rPr lang="en-ZA" sz="1400" dirty="0"/>
              <a:t>2. Owen </a:t>
            </a:r>
            <a:r>
              <a:rPr lang="en-ZA" sz="1400" dirty="0" smtClean="0"/>
              <a:t>Sithole </a:t>
            </a:r>
            <a:r>
              <a:rPr lang="en-ZA" sz="1400" dirty="0"/>
              <a:t>College of </a:t>
            </a:r>
            <a:r>
              <a:rPr lang="en-ZA" sz="1400" dirty="0" smtClean="0"/>
              <a:t>Agriculture</a:t>
            </a:r>
            <a:endParaRPr lang="en-ZA" sz="1000" dirty="0"/>
          </a:p>
          <a:p>
            <a:endParaRPr lang="en-ZA" sz="1000" dirty="0"/>
          </a:p>
          <a:p>
            <a:endParaRPr lang="en-ZA" sz="1000" dirty="0"/>
          </a:p>
          <a:p>
            <a:endParaRPr lang="en-ZA" sz="1000" dirty="0"/>
          </a:p>
        </p:txBody>
      </p:sp>
      <p:sp>
        <p:nvSpPr>
          <p:cNvPr id="24" name="TextBox 45"/>
          <p:cNvSpPr txBox="1"/>
          <p:nvPr/>
        </p:nvSpPr>
        <p:spPr>
          <a:xfrm>
            <a:off x="3431229" y="3984704"/>
            <a:ext cx="2218358" cy="1828800"/>
          </a:xfrm>
          <a:prstGeom prst="rect">
            <a:avLst/>
          </a:prstGeom>
          <a:solidFill>
            <a:schemeClr val="lt1"/>
          </a:solidFill>
          <a:ln w="12700" cmpd="sng">
            <a:solidFill>
              <a:schemeClr val="lt1">
                <a:shade val="50000"/>
              </a:schemeClr>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400" b="1" dirty="0" smtClean="0">
                <a:solidFill>
                  <a:schemeClr val="dk1"/>
                </a:solidFill>
                <a:effectLst/>
                <a:latin typeface="+mn-lt"/>
                <a:ea typeface="+mn-ea"/>
                <a:cs typeface="+mn-cs"/>
              </a:rPr>
              <a:t>PRIVATE INTERMEDIARIES</a:t>
            </a:r>
            <a:endParaRPr lang="en-ZA" sz="1400" b="1" dirty="0">
              <a:solidFill>
                <a:schemeClr val="dk1"/>
              </a:solidFill>
              <a:effectLst/>
              <a:latin typeface="+mn-lt"/>
              <a:ea typeface="+mn-ea"/>
              <a:cs typeface="+mn-cs"/>
            </a:endParaRPr>
          </a:p>
          <a:p>
            <a:r>
              <a:rPr lang="en-ZA" sz="1400" dirty="0"/>
              <a:t>1. SASA (incl. SASRI, </a:t>
            </a:r>
            <a:r>
              <a:rPr lang="en-ZA" sz="1400" dirty="0" err="1"/>
              <a:t>Shukela</a:t>
            </a:r>
            <a:r>
              <a:rPr lang="en-ZA" sz="1400" dirty="0"/>
              <a:t>)</a:t>
            </a:r>
          </a:p>
          <a:p>
            <a:r>
              <a:rPr lang="en-ZA" sz="1400" dirty="0"/>
              <a:t>2. SA Cane Growers </a:t>
            </a:r>
            <a:r>
              <a:rPr lang="en-ZA" sz="1400" dirty="0" err="1"/>
              <a:t>Assoc</a:t>
            </a:r>
            <a:r>
              <a:rPr lang="en-ZA" sz="1400" dirty="0"/>
              <a:t> </a:t>
            </a:r>
          </a:p>
          <a:p>
            <a:r>
              <a:rPr lang="en-ZA" sz="1400" dirty="0">
                <a:solidFill>
                  <a:schemeClr val="tx1"/>
                </a:solidFill>
              </a:rPr>
              <a:t>3. SA Sugar Millers’ </a:t>
            </a:r>
            <a:r>
              <a:rPr lang="en-ZA" sz="1400" dirty="0" err="1">
                <a:solidFill>
                  <a:schemeClr val="tx1"/>
                </a:solidFill>
              </a:rPr>
              <a:t>Assoc</a:t>
            </a:r>
            <a:endParaRPr lang="en-ZA" sz="1400" dirty="0">
              <a:solidFill>
                <a:schemeClr val="tx1"/>
              </a:solidFill>
            </a:endParaRPr>
          </a:p>
          <a:p>
            <a:r>
              <a:rPr lang="en-ZA" sz="1400" dirty="0"/>
              <a:t>4. SMRI</a:t>
            </a:r>
          </a:p>
          <a:p>
            <a:endParaRPr lang="en-ZA" sz="1100" dirty="0"/>
          </a:p>
        </p:txBody>
      </p:sp>
      <p:sp>
        <p:nvSpPr>
          <p:cNvPr id="25" name="TextBox 46"/>
          <p:cNvSpPr txBox="1"/>
          <p:nvPr/>
        </p:nvSpPr>
        <p:spPr>
          <a:xfrm>
            <a:off x="1249309" y="3984704"/>
            <a:ext cx="2028825" cy="1828800"/>
          </a:xfrm>
          <a:prstGeom prst="rect">
            <a:avLst/>
          </a:prstGeom>
          <a:solidFill>
            <a:schemeClr val="lt1"/>
          </a:solidFill>
          <a:ln w="12700" cmpd="sng">
            <a:solidFill>
              <a:schemeClr val="lt1">
                <a:shade val="50000"/>
              </a:schemeClr>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ZA" sz="1400" b="1" dirty="0" smtClean="0"/>
              <a:t>PUBLIC INTERMEDIARIES</a:t>
            </a:r>
            <a:endParaRPr lang="en-ZA" sz="1400" b="1" dirty="0"/>
          </a:p>
          <a:p>
            <a:r>
              <a:rPr lang="en-ZA" sz="1400" dirty="0">
                <a:solidFill>
                  <a:schemeClr val="tx1"/>
                </a:solidFill>
              </a:rPr>
              <a:t>1. </a:t>
            </a:r>
            <a:r>
              <a:rPr lang="en-ZA" sz="1400" dirty="0" err="1">
                <a:solidFill>
                  <a:schemeClr val="tx1"/>
                </a:solidFill>
              </a:rPr>
              <a:t>Dep</a:t>
            </a:r>
            <a:r>
              <a:rPr lang="en-ZA" sz="1400" dirty="0">
                <a:solidFill>
                  <a:schemeClr val="tx1"/>
                </a:solidFill>
              </a:rPr>
              <a:t> of </a:t>
            </a:r>
            <a:r>
              <a:rPr lang="en-ZA" sz="1400" dirty="0" err="1">
                <a:solidFill>
                  <a:schemeClr val="tx1"/>
                </a:solidFill>
              </a:rPr>
              <a:t>Agri</a:t>
            </a:r>
            <a:r>
              <a:rPr lang="en-ZA" sz="1400" dirty="0">
                <a:solidFill>
                  <a:schemeClr val="tx1"/>
                </a:solidFill>
              </a:rPr>
              <a:t> &amp; Environ Affairs KZN</a:t>
            </a:r>
          </a:p>
          <a:p>
            <a:r>
              <a:rPr lang="en-ZA" sz="1400" dirty="0">
                <a:solidFill>
                  <a:schemeClr val="tx1"/>
                </a:solidFill>
              </a:rPr>
              <a:t>2. DAFF</a:t>
            </a:r>
          </a:p>
          <a:p>
            <a:r>
              <a:rPr lang="en-ZA" sz="1400" dirty="0">
                <a:solidFill>
                  <a:schemeClr val="tx1"/>
                </a:solidFill>
              </a:rPr>
              <a:t>3. DHET</a:t>
            </a:r>
          </a:p>
          <a:p>
            <a:r>
              <a:rPr lang="en-ZA" sz="1400" dirty="0">
                <a:solidFill>
                  <a:schemeClr val="tx1"/>
                </a:solidFill>
              </a:rPr>
              <a:t>4. </a:t>
            </a:r>
            <a:r>
              <a:rPr lang="en-ZA" sz="1400" dirty="0" err="1">
                <a:solidFill>
                  <a:schemeClr val="tx1"/>
                </a:solidFill>
              </a:rPr>
              <a:t>AgriSeta</a:t>
            </a:r>
            <a:endParaRPr lang="en-ZA" sz="1400" dirty="0">
              <a:solidFill>
                <a:schemeClr val="tx1"/>
              </a:solidFill>
            </a:endParaRPr>
          </a:p>
          <a:p>
            <a:r>
              <a:rPr lang="en-ZA" sz="1400" dirty="0">
                <a:solidFill>
                  <a:schemeClr val="tx1"/>
                </a:solidFill>
              </a:rPr>
              <a:t>5. </a:t>
            </a:r>
            <a:r>
              <a:rPr lang="en-ZA" sz="1400" dirty="0" err="1">
                <a:solidFill>
                  <a:schemeClr val="tx1"/>
                </a:solidFill>
              </a:rPr>
              <a:t>MerSeta</a:t>
            </a:r>
            <a:endParaRPr lang="en-ZA" sz="1400" dirty="0">
              <a:solidFill>
                <a:schemeClr val="tx1"/>
              </a:solidFill>
            </a:endParaRPr>
          </a:p>
          <a:p>
            <a:endParaRPr lang="en-ZA" sz="1100" dirty="0">
              <a:solidFill>
                <a:schemeClr val="tx1"/>
              </a:solidFill>
            </a:endParaRPr>
          </a:p>
        </p:txBody>
      </p:sp>
      <p:sp>
        <p:nvSpPr>
          <p:cNvPr id="26" name="Oval 25"/>
          <p:cNvSpPr/>
          <p:nvPr/>
        </p:nvSpPr>
        <p:spPr>
          <a:xfrm>
            <a:off x="107504" y="6093296"/>
            <a:ext cx="8895893" cy="576064"/>
          </a:xfrm>
          <a:prstGeom prst="ellipse">
            <a:avLst/>
          </a:prstGeom>
          <a:ln w="12700">
            <a:prstDash val="dash"/>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0"/>
              </a:spcAft>
            </a:pPr>
            <a:r>
              <a:rPr lang="en-ZA" sz="1100" b="1" dirty="0">
                <a:effectLst/>
                <a:ea typeface="Calibri"/>
                <a:cs typeface="Times New Roman"/>
              </a:rPr>
              <a:t> </a:t>
            </a:r>
            <a:endParaRPr lang="en-ZA" sz="1100" dirty="0">
              <a:effectLst/>
              <a:ea typeface="Calibri"/>
              <a:cs typeface="Times New Roman"/>
            </a:endParaRPr>
          </a:p>
          <a:p>
            <a:pPr algn="ctr">
              <a:lnSpc>
                <a:spcPct val="115000"/>
              </a:lnSpc>
              <a:spcAft>
                <a:spcPts val="0"/>
              </a:spcAft>
            </a:pPr>
            <a:r>
              <a:rPr lang="en-ZA" sz="1600" b="1" dirty="0">
                <a:effectLst/>
                <a:ea typeface="Calibri"/>
                <a:cs typeface="Times New Roman"/>
              </a:rPr>
              <a:t>Policy</a:t>
            </a:r>
            <a:endParaRPr lang="en-ZA" sz="1600" dirty="0">
              <a:effectLst/>
              <a:ea typeface="Calibri"/>
              <a:cs typeface="Times New Roman"/>
            </a:endParaRPr>
          </a:p>
          <a:p>
            <a:pPr>
              <a:lnSpc>
                <a:spcPct val="115000"/>
              </a:lnSpc>
              <a:spcAft>
                <a:spcPts val="1000"/>
              </a:spcAft>
            </a:pPr>
            <a:r>
              <a:rPr lang="en-ZA" sz="1100" dirty="0">
                <a:effectLst/>
                <a:ea typeface="Calibri"/>
                <a:cs typeface="Times New Roman"/>
              </a:rPr>
              <a:t> </a:t>
            </a:r>
          </a:p>
        </p:txBody>
      </p:sp>
      <p:sp>
        <p:nvSpPr>
          <p:cNvPr id="27" name="Rectangle 26"/>
          <p:cNvSpPr/>
          <p:nvPr/>
        </p:nvSpPr>
        <p:spPr>
          <a:xfrm>
            <a:off x="3390900" y="6230522"/>
            <a:ext cx="581025" cy="285750"/>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1000"/>
              </a:spcAft>
            </a:pPr>
            <a:r>
              <a:rPr lang="en-ZA" sz="1400">
                <a:effectLst/>
                <a:ea typeface="Calibri"/>
                <a:cs typeface="Times New Roman"/>
              </a:rPr>
              <a:t>NDP</a:t>
            </a:r>
          </a:p>
        </p:txBody>
      </p:sp>
      <p:sp>
        <p:nvSpPr>
          <p:cNvPr id="28" name="Rectangle 27"/>
          <p:cNvSpPr/>
          <p:nvPr/>
        </p:nvSpPr>
        <p:spPr>
          <a:xfrm>
            <a:off x="6523192" y="6257925"/>
            <a:ext cx="581025" cy="285750"/>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1000"/>
              </a:spcAft>
            </a:pPr>
            <a:r>
              <a:rPr lang="en-ZA" sz="1400" dirty="0">
                <a:effectLst/>
                <a:ea typeface="Calibri"/>
                <a:cs typeface="Times New Roman"/>
              </a:rPr>
              <a:t>NSDS</a:t>
            </a:r>
          </a:p>
        </p:txBody>
      </p:sp>
      <p:sp>
        <p:nvSpPr>
          <p:cNvPr id="29" name="Rectangle 28"/>
          <p:cNvSpPr/>
          <p:nvPr/>
        </p:nvSpPr>
        <p:spPr>
          <a:xfrm>
            <a:off x="2612196" y="6200719"/>
            <a:ext cx="581025" cy="285750"/>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1000"/>
              </a:spcAft>
            </a:pPr>
            <a:r>
              <a:rPr lang="en-ZA" sz="1400">
                <a:effectLst/>
                <a:ea typeface="Calibri"/>
                <a:cs typeface="Times New Roman"/>
              </a:rPr>
              <a:t>NGP</a:t>
            </a:r>
          </a:p>
        </p:txBody>
      </p:sp>
      <p:sp>
        <p:nvSpPr>
          <p:cNvPr id="30" name="Rectangle 29"/>
          <p:cNvSpPr/>
          <p:nvPr/>
        </p:nvSpPr>
        <p:spPr>
          <a:xfrm>
            <a:off x="1763688" y="6238452"/>
            <a:ext cx="581025" cy="285750"/>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1000"/>
              </a:spcAft>
            </a:pPr>
            <a:r>
              <a:rPr lang="en-ZA" sz="1400">
                <a:effectLst/>
                <a:ea typeface="Calibri"/>
                <a:cs typeface="Times New Roman"/>
              </a:rPr>
              <a:t>IPAP</a:t>
            </a:r>
          </a:p>
        </p:txBody>
      </p:sp>
      <p:sp>
        <p:nvSpPr>
          <p:cNvPr id="31" name="Oval 30"/>
          <p:cNvSpPr/>
          <p:nvPr/>
        </p:nvSpPr>
        <p:spPr>
          <a:xfrm>
            <a:off x="7473406" y="5600644"/>
            <a:ext cx="1576810" cy="1200150"/>
          </a:xfrm>
          <a:prstGeom prst="ellipse">
            <a:avLst/>
          </a:prstGeom>
          <a:ln w="12700">
            <a:prstDash val="dash"/>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1000"/>
              </a:spcAft>
            </a:pPr>
            <a:r>
              <a:rPr lang="en-ZA" sz="1200" dirty="0">
                <a:effectLst/>
                <a:ea typeface="Calibri"/>
                <a:cs typeface="Times New Roman"/>
              </a:rPr>
              <a:t>Interpreting &amp; implementing policy</a:t>
            </a:r>
          </a:p>
        </p:txBody>
      </p:sp>
      <p:sp>
        <p:nvSpPr>
          <p:cNvPr id="35" name="Oval 34"/>
          <p:cNvSpPr/>
          <p:nvPr/>
        </p:nvSpPr>
        <p:spPr>
          <a:xfrm>
            <a:off x="5504" y="5563334"/>
            <a:ext cx="1513111" cy="1200150"/>
          </a:xfrm>
          <a:prstGeom prst="ellipse">
            <a:avLst/>
          </a:prstGeom>
          <a:ln w="12700">
            <a:prstDash val="dash"/>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1000"/>
              </a:spcAft>
            </a:pPr>
            <a:r>
              <a:rPr lang="en-ZA" sz="1200">
                <a:effectLst/>
                <a:ea typeface="Calibri"/>
                <a:cs typeface="Times New Roman"/>
              </a:rPr>
              <a:t>Interpreting &amp; implementing policy</a:t>
            </a:r>
          </a:p>
        </p:txBody>
      </p:sp>
      <p:sp>
        <p:nvSpPr>
          <p:cNvPr id="37" name="Oval 36"/>
          <p:cNvSpPr/>
          <p:nvPr/>
        </p:nvSpPr>
        <p:spPr>
          <a:xfrm>
            <a:off x="3491881" y="2841874"/>
            <a:ext cx="1771891" cy="1019175"/>
          </a:xfrm>
          <a:prstGeom prst="ellipse">
            <a:avLst/>
          </a:prstGeom>
          <a:ln w="12700">
            <a:prstDash val="dash"/>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0"/>
              </a:spcAft>
            </a:pPr>
            <a:r>
              <a:rPr lang="en-ZA" sz="1400">
                <a:effectLst/>
                <a:ea typeface="Calibri"/>
                <a:cs typeface="Times New Roman"/>
              </a:rPr>
              <a:t>Skills movement (graduates, upskilling)</a:t>
            </a:r>
          </a:p>
        </p:txBody>
      </p:sp>
      <p:sp>
        <p:nvSpPr>
          <p:cNvPr id="38" name="Oval 37"/>
          <p:cNvSpPr/>
          <p:nvPr/>
        </p:nvSpPr>
        <p:spPr>
          <a:xfrm>
            <a:off x="3497073" y="1828713"/>
            <a:ext cx="1766700" cy="1018800"/>
          </a:xfrm>
          <a:prstGeom prst="ellipse">
            <a:avLst/>
          </a:prstGeom>
          <a:ln w="12700">
            <a:prstDash val="dash"/>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1000"/>
              </a:spcAft>
            </a:pPr>
            <a:r>
              <a:rPr lang="en-ZA" sz="1400">
                <a:effectLst/>
                <a:ea typeface="Calibri"/>
                <a:cs typeface="Times New Roman"/>
              </a:rPr>
              <a:t>Resources (e.g. bursary programmes)</a:t>
            </a:r>
          </a:p>
        </p:txBody>
      </p:sp>
      <p:sp>
        <p:nvSpPr>
          <p:cNvPr id="39" name="Oval 38"/>
          <p:cNvSpPr/>
          <p:nvPr/>
        </p:nvSpPr>
        <p:spPr>
          <a:xfrm>
            <a:off x="3491881" y="788495"/>
            <a:ext cx="1771892" cy="1018800"/>
          </a:xfrm>
          <a:prstGeom prst="ellipse">
            <a:avLst/>
          </a:prstGeom>
          <a:ln w="12700">
            <a:prstDash val="dash"/>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1000"/>
              </a:spcAft>
            </a:pPr>
            <a:r>
              <a:rPr lang="en-ZA" sz="1400">
                <a:effectLst/>
                <a:ea typeface="Calibri"/>
                <a:cs typeface="Times New Roman"/>
              </a:rPr>
              <a:t>Org linkages (knowledge &amp; experience)</a:t>
            </a:r>
          </a:p>
        </p:txBody>
      </p:sp>
      <p:sp>
        <p:nvSpPr>
          <p:cNvPr id="41" name="Rectangle 40"/>
          <p:cNvSpPr/>
          <p:nvPr/>
        </p:nvSpPr>
        <p:spPr>
          <a:xfrm>
            <a:off x="4973261" y="6195590"/>
            <a:ext cx="1038899" cy="371475"/>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15000"/>
              </a:lnSpc>
              <a:spcAft>
                <a:spcPts val="1000"/>
              </a:spcAft>
            </a:pPr>
            <a:r>
              <a:rPr lang="en-ZA" sz="1400" dirty="0">
                <a:effectLst/>
                <a:ea typeface="Calibri"/>
                <a:cs typeface="Times New Roman"/>
              </a:rPr>
              <a:t>Sugar Act</a:t>
            </a:r>
          </a:p>
        </p:txBody>
      </p:sp>
    </p:spTree>
    <p:extLst>
      <p:ext uri="{BB962C8B-B14F-4D97-AF65-F5344CB8AC3E}">
        <p14:creationId xmlns:p14="http://schemas.microsoft.com/office/powerpoint/2010/main" val="2629472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extLst>
              <a:ext uri="{28A0092B-C50C-407E-A947-70E740481C1C}">
                <a14:useLocalDpi xmlns:a14="http://schemas.microsoft.com/office/drawing/2010/main" val="0"/>
              </a:ext>
            </a:extLst>
          </a:blip>
          <a:srcRect t="8414" r="2122" b="1740"/>
          <a:stretch/>
        </p:blipFill>
        <p:spPr bwMode="auto">
          <a:xfrm>
            <a:off x="609600" y="764704"/>
            <a:ext cx="8153400" cy="5867917"/>
          </a:xfrm>
          <a:prstGeom prst="rect">
            <a:avLst/>
          </a:prstGeom>
          <a:noFill/>
          <a:ln>
            <a:noFill/>
          </a:ln>
        </p:spPr>
      </p:pic>
      <p:sp>
        <p:nvSpPr>
          <p:cNvPr id="3" name="TextBox 2"/>
          <p:cNvSpPr txBox="1"/>
          <p:nvPr/>
        </p:nvSpPr>
        <p:spPr>
          <a:xfrm>
            <a:off x="467544" y="4581128"/>
            <a:ext cx="3816424" cy="1815882"/>
          </a:xfrm>
          <a:prstGeom prst="rect">
            <a:avLst/>
          </a:prstGeom>
          <a:noFill/>
        </p:spPr>
        <p:txBody>
          <a:bodyPr wrap="square" rtlCol="0">
            <a:spAutoFit/>
          </a:bodyPr>
          <a:lstStyle/>
          <a:p>
            <a:r>
              <a:rPr lang="en-ZA" sz="2800" dirty="0" smtClean="0"/>
              <a:t>Researching interactive capabilities inside education &amp; training organisations</a:t>
            </a:r>
            <a:endParaRPr lang="en-ZA" sz="2800" dirty="0"/>
          </a:p>
        </p:txBody>
      </p:sp>
    </p:spTree>
    <p:extLst>
      <p:ext uri="{BB962C8B-B14F-4D97-AF65-F5344CB8AC3E}">
        <p14:creationId xmlns:p14="http://schemas.microsoft.com/office/powerpoint/2010/main" val="3525617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LMIP">
  <a:themeElements>
    <a:clrScheme name="LMIP">
      <a:dk1>
        <a:sysClr val="windowText" lastClr="000000"/>
      </a:dk1>
      <a:lt1>
        <a:srgbClr val="FFFFFF"/>
      </a:lt1>
      <a:dk2>
        <a:srgbClr val="7F7F7F"/>
      </a:dk2>
      <a:lt2>
        <a:srgbClr val="EEECE1"/>
      </a:lt2>
      <a:accent1>
        <a:srgbClr val="00B5AD"/>
      </a:accent1>
      <a:accent2>
        <a:srgbClr val="EE2D2F"/>
      </a:accent2>
      <a:accent3>
        <a:srgbClr val="F7941E"/>
      </a:accent3>
      <a:accent4>
        <a:srgbClr val="D1FFFD"/>
      </a:accent4>
      <a:accent5>
        <a:srgbClr val="FCE0E0"/>
      </a:accent5>
      <a:accent6>
        <a:srgbClr val="FDE6CB"/>
      </a:accent6>
      <a:hlink>
        <a:srgbClr val="EE2D2F"/>
      </a:hlink>
      <a:folHlink>
        <a:srgbClr val="00B5A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LMIP</Template>
  <TotalTime>467</TotalTime>
  <Words>1338</Words>
  <Application>Microsoft Office PowerPoint</Application>
  <PresentationFormat>On-screen Show (4:3)</PresentationFormat>
  <Paragraphs>229</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LMIP</vt:lpstr>
      <vt:lpstr>Analysing skills demand and supply in sectoral systems:  a tentative framework </vt:lpstr>
      <vt:lpstr>The challenge</vt:lpstr>
      <vt:lpstr>An innovation systems approach? </vt:lpstr>
      <vt:lpstr>The research approach</vt:lpstr>
      <vt:lpstr>PowerPoint Presentation</vt:lpstr>
      <vt:lpstr>PowerPoint Presentation</vt:lpstr>
      <vt:lpstr>Four building blocks</vt:lpstr>
      <vt:lpstr>PowerPoint Presentation</vt:lpstr>
      <vt:lpstr>PowerPoint Presentation</vt:lpstr>
      <vt:lpstr>Approach of benefit to a sector / SETA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Francois</dc:creator>
  <cp:lastModifiedBy>Rushil Ranchod</cp:lastModifiedBy>
  <cp:revision>37</cp:revision>
  <cp:lastPrinted>2014-02-27T07:33:49Z</cp:lastPrinted>
  <dcterms:created xsi:type="dcterms:W3CDTF">2013-07-09T12:28:33Z</dcterms:created>
  <dcterms:modified xsi:type="dcterms:W3CDTF">2014-02-28T05:28:38Z</dcterms:modified>
</cp:coreProperties>
</file>